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0080625" cy="5670550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73" autoAdjust="0"/>
    <p:restoredTop sz="94660"/>
  </p:normalViewPr>
  <p:slideViewPr>
    <p:cSldViewPr snapToGrid="0">
      <p:cViewPr>
        <p:scale>
          <a:sx n="100" d="100"/>
          <a:sy n="100" d="100"/>
        </p:scale>
        <p:origin x="3990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nl-NL" sz="4400" b="0" strike="noStrike" spc="-1">
                <a:latin typeface="Arial"/>
              </a:rPr>
              <a:t>Klik om de opmaak van de titeltekst te bewerken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 fontScale="9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latin typeface="Arial"/>
              </a:rPr>
              <a:t>Klik om de opmaak van de overzichtstekst te bewerken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800" b="0" strike="noStrike" spc="-1">
                <a:latin typeface="Arial"/>
              </a:rPr>
              <a:t>Tweede overzichtsniveau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400" b="0" strike="noStrike" spc="-1">
                <a:latin typeface="Arial"/>
              </a:rPr>
              <a:t>Derde overzichtsniveau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latin typeface="Arial"/>
              </a:rPr>
              <a:t>Vierde overzichtsniveau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latin typeface="Arial"/>
              </a:rPr>
              <a:t>Vijfde overzichtsniveau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latin typeface="Arial"/>
              </a:rPr>
              <a:t>Zesde overzichtsniveau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latin typeface="Arial"/>
              </a:rPr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itspraken.rechtspraak.nl/inziendocument?id=ECLI:NL:GHSHE:2016:4603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Afbeelding 75"/>
          <p:cNvPicPr/>
          <p:nvPr/>
        </p:nvPicPr>
        <p:blipFill>
          <a:blip r:embed="rId2"/>
          <a:stretch/>
        </p:blipFill>
        <p:spPr>
          <a:xfrm>
            <a:off x="3240000" y="2016000"/>
            <a:ext cx="1979280" cy="3291480"/>
          </a:xfrm>
          <a:prstGeom prst="rect">
            <a:avLst/>
          </a:prstGeom>
          <a:ln w="0"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5424840" y="1572840"/>
            <a:ext cx="413928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Hoofdvraag: “zijn inkomsten uit verhuur bed and breakfast onbelast”, </a:t>
            </a:r>
            <a:endParaRPr lang="nl-N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en, </a:t>
            </a:r>
            <a:endParaRPr lang="nl-N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“kan het gedeelte b&amp;b in box 3?”</a:t>
            </a:r>
            <a:endParaRPr lang="nl-NL" sz="1800" b="0" strike="noStrike" spc="-1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5461560" y="3596400"/>
            <a:ext cx="413928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Geen </a:t>
            </a:r>
            <a:r>
              <a:rPr lang="nl-NL" sz="1800" b="1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directe</a:t>
            </a:r>
            <a:r>
              <a:rPr lang="nl-NL" sz="18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 rechtspraak over</a:t>
            </a:r>
            <a:endParaRPr lang="nl-NL" sz="1800" b="0" u="sng" strike="noStrike" spc="-1">
              <a:uFillTx/>
              <a:latin typeface="Arial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5468760" y="4570920"/>
            <a:ext cx="413928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Hierdoor blijft het dus een eigen interpretatie, en blijft goe</a:t>
            </a:r>
            <a:r>
              <a:rPr lang="nl-NL" spc="-1" dirty="0">
                <a:solidFill>
                  <a:srgbClr val="000000"/>
                </a:solidFill>
                <a:latin typeface="Arial"/>
                <a:ea typeface="DejaVu Sans"/>
              </a:rPr>
              <a:t>d advies niet mogelijk / </a:t>
            </a: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eigen risico</a:t>
            </a:r>
            <a:endParaRPr lang="nl-NL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504000" y="0"/>
            <a:ext cx="907092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Stand van zaken</a:t>
            </a:r>
            <a:endParaRPr lang="nl-NL" sz="44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0" y="1080000"/>
            <a:ext cx="6299280" cy="35025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twee inspecties gehad bij leden:</a:t>
            </a:r>
            <a:br>
              <a:rPr dirty="0"/>
            </a:b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Hoofdvraag 1 BD:</a:t>
            </a:r>
            <a:br>
              <a:rPr dirty="0"/>
            </a:b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>
              <a:rPr dirty="0"/>
            </a:b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1. Is het hele pand het hoofdverblijf?</a:t>
            </a: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– Ja, Hele pand is hoofdverblijf (hele pand heeft tot de beschikking gestaan en is niet bouwkundig splitsbaar)</a:t>
            </a: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– Vermogensetikettering kan niet bij de eigen woning (want: hoofd verblijf)</a:t>
            </a: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</p:txBody>
      </p:sp>
      <p:pic>
        <p:nvPicPr>
          <p:cNvPr id="129" name="Afbeelding 128"/>
          <p:cNvPicPr/>
          <p:nvPr/>
        </p:nvPicPr>
        <p:blipFill>
          <a:blip r:embed="rId2"/>
          <a:stretch/>
        </p:blipFill>
        <p:spPr>
          <a:xfrm>
            <a:off x="6357600" y="1080000"/>
            <a:ext cx="1979280" cy="3291480"/>
          </a:xfrm>
          <a:prstGeom prst="rect">
            <a:avLst/>
          </a:prstGeom>
          <a:ln w="0">
            <a:noFill/>
          </a:ln>
        </p:spPr>
      </p:pic>
      <p:sp>
        <p:nvSpPr>
          <p:cNvPr id="130" name="CustomShape 3"/>
          <p:cNvSpPr/>
          <p:nvPr/>
        </p:nvSpPr>
        <p:spPr>
          <a:xfrm>
            <a:off x="8517600" y="3622240"/>
            <a:ext cx="719280" cy="857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B&amp;B</a:t>
            </a:r>
            <a:endParaRPr lang="nl-NL" sz="1800" b="0" strike="noStrike" spc="-1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7977600" y="3334240"/>
            <a:ext cx="539280" cy="899280"/>
          </a:xfrm>
          <a:custGeom>
            <a:avLst/>
            <a:gdLst/>
            <a:ahLst/>
            <a:cxnLst/>
            <a:rect l="l" t="t" r="r" b="b"/>
            <a:pathLst>
              <a:path w="1502" h="2502">
                <a:moveTo>
                  <a:pt x="0" y="0"/>
                </a:moveTo>
                <a:cubicBezTo>
                  <a:pt x="375" y="0"/>
                  <a:pt x="750" y="104"/>
                  <a:pt x="750" y="208"/>
                </a:cubicBezTo>
                <a:lnTo>
                  <a:pt x="750" y="1042"/>
                </a:lnTo>
                <a:cubicBezTo>
                  <a:pt x="750" y="1146"/>
                  <a:pt x="1125" y="1250"/>
                  <a:pt x="1501" y="1250"/>
                </a:cubicBezTo>
                <a:cubicBezTo>
                  <a:pt x="1125" y="1250"/>
                  <a:pt x="750" y="1354"/>
                  <a:pt x="750" y="1458"/>
                </a:cubicBezTo>
                <a:lnTo>
                  <a:pt x="750" y="2292"/>
                </a:lnTo>
                <a:cubicBezTo>
                  <a:pt x="750" y="2396"/>
                  <a:pt x="375" y="2501"/>
                  <a:pt x="0" y="2501"/>
                </a:cubicBezTo>
              </a:path>
            </a:pathLst>
          </a:cu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5"/>
          <p:cNvSpPr/>
          <p:nvPr/>
        </p:nvSpPr>
        <p:spPr>
          <a:xfrm>
            <a:off x="7977960" y="1492200"/>
            <a:ext cx="539280" cy="1835640"/>
          </a:xfrm>
          <a:custGeom>
            <a:avLst/>
            <a:gdLst/>
            <a:ahLst/>
            <a:cxnLst/>
            <a:rect l="l" t="t" r="r" b="b"/>
            <a:pathLst>
              <a:path w="1502" h="5103">
                <a:moveTo>
                  <a:pt x="0" y="0"/>
                </a:moveTo>
                <a:cubicBezTo>
                  <a:pt x="375" y="0"/>
                  <a:pt x="750" y="212"/>
                  <a:pt x="750" y="425"/>
                </a:cubicBezTo>
                <a:lnTo>
                  <a:pt x="750" y="2125"/>
                </a:lnTo>
                <a:cubicBezTo>
                  <a:pt x="750" y="2338"/>
                  <a:pt x="1125" y="2551"/>
                  <a:pt x="1501" y="2551"/>
                </a:cubicBezTo>
                <a:cubicBezTo>
                  <a:pt x="1125" y="2551"/>
                  <a:pt x="750" y="2763"/>
                  <a:pt x="750" y="2976"/>
                </a:cubicBezTo>
                <a:lnTo>
                  <a:pt x="750" y="4676"/>
                </a:lnTo>
                <a:cubicBezTo>
                  <a:pt x="750" y="4889"/>
                  <a:pt x="375" y="5102"/>
                  <a:pt x="0" y="5102"/>
                </a:cubicBezTo>
              </a:path>
            </a:pathLst>
          </a:cu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6"/>
          <p:cNvSpPr/>
          <p:nvPr/>
        </p:nvSpPr>
        <p:spPr>
          <a:xfrm>
            <a:off x="8517960" y="2211480"/>
            <a:ext cx="2698920" cy="53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Eigen woning</a:t>
            </a:r>
            <a:endParaRPr lang="nl-NL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04000" y="-144000"/>
            <a:ext cx="907092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Stand van zaken</a:t>
            </a:r>
            <a:endParaRPr lang="nl-NL" sz="4400" b="0" strike="noStrike" spc="-1">
              <a:latin typeface="Arial"/>
            </a:endParaRPr>
          </a:p>
        </p:txBody>
      </p:sp>
      <p:pic>
        <p:nvPicPr>
          <p:cNvPr id="135" name="Afbeelding 134"/>
          <p:cNvPicPr/>
          <p:nvPr/>
        </p:nvPicPr>
        <p:blipFill>
          <a:blip r:embed="rId2"/>
          <a:stretch/>
        </p:blipFill>
        <p:spPr>
          <a:xfrm>
            <a:off x="1933200" y="2437560"/>
            <a:ext cx="7943400" cy="1613160"/>
          </a:xfrm>
          <a:prstGeom prst="rect">
            <a:avLst/>
          </a:prstGeom>
          <a:ln w="0">
            <a:noFill/>
          </a:ln>
        </p:spPr>
      </p:pic>
      <p:sp>
        <p:nvSpPr>
          <p:cNvPr id="136" name="CustomShape 2"/>
          <p:cNvSpPr/>
          <p:nvPr/>
        </p:nvSpPr>
        <p:spPr>
          <a:xfrm>
            <a:off x="128520" y="4374360"/>
            <a:ext cx="9629280" cy="162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Maar; is de ruimte(n) nog wel onderdeel hoofdverblijf?! </a:t>
            </a: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(Dus niet volgens het Hof Den Bosch: mits </a:t>
            </a:r>
            <a:r>
              <a:rPr lang="nl-NL" sz="1800" b="0" i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a,b,c</a:t>
            </a:r>
            <a:r>
              <a:rPr lang="nl-NL" sz="18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kamer is niet hoofdverblijf!)</a:t>
            </a: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Ik denk het niet maar zo ja: is het dit wel tijdelijk ter beschikking stelling?!</a:t>
            </a:r>
            <a:endParaRPr lang="nl-NL" sz="1800" b="0" strike="noStrike" spc="-1" dirty="0"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180000" y="1137960"/>
            <a:ext cx="9359280" cy="2393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1. Is het hele pand het hoofdverblijf?</a:t>
            </a:r>
            <a:br>
              <a:rPr dirty="0"/>
            </a:b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>
              <a:rPr dirty="0"/>
            </a:b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BD: </a:t>
            </a:r>
            <a:r>
              <a:rPr lang="nl-NL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art. 3.111 lid 7</a:t>
            </a: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verhuren van de eigen woning ontneemt niet karakter van hoofdverblijf. </a:t>
            </a:r>
            <a:br>
              <a:rPr dirty="0"/>
            </a:b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</p:txBody>
      </p:sp>
      <p:sp>
        <p:nvSpPr>
          <p:cNvPr id="138" name="Line 4"/>
          <p:cNvSpPr/>
          <p:nvPr/>
        </p:nvSpPr>
        <p:spPr>
          <a:xfrm>
            <a:off x="2542800" y="3798832"/>
            <a:ext cx="900000" cy="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504000" y="0"/>
            <a:ext cx="907092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Stand van zaken</a:t>
            </a:r>
            <a:endParaRPr lang="nl-NL" sz="44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0" y="1080000"/>
            <a:ext cx="6299280" cy="413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twee inspecties gehad bij leden: </a:t>
            </a: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Hoofdvraag 2 BD:</a:t>
            </a:r>
            <a:br>
              <a:rPr dirty="0"/>
            </a:b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>
              <a:rPr dirty="0"/>
            </a:b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2. Mogen verhuur opbrengsten dienen te worden belast als tijdelijke verhuur van eigen woning (art 3.111 lid 7 &amp; 3.113) </a:t>
            </a:r>
            <a:r>
              <a:rPr lang="nl-NL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OF</a:t>
            </a: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sparen en beleggen (box III)?</a:t>
            </a: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</p:txBody>
      </p:sp>
      <p:pic>
        <p:nvPicPr>
          <p:cNvPr id="141" name="Afbeelding 140"/>
          <p:cNvPicPr/>
          <p:nvPr/>
        </p:nvPicPr>
        <p:blipFill>
          <a:blip r:embed="rId2"/>
          <a:stretch/>
        </p:blipFill>
        <p:spPr>
          <a:xfrm>
            <a:off x="6357600" y="1080000"/>
            <a:ext cx="1979280" cy="3291480"/>
          </a:xfrm>
          <a:prstGeom prst="rect">
            <a:avLst/>
          </a:prstGeom>
          <a:ln w="0">
            <a:noFill/>
          </a:ln>
        </p:spPr>
      </p:pic>
      <p:sp>
        <p:nvSpPr>
          <p:cNvPr id="142" name="CustomShape 3"/>
          <p:cNvSpPr/>
          <p:nvPr/>
        </p:nvSpPr>
        <p:spPr>
          <a:xfrm>
            <a:off x="8517600" y="3580200"/>
            <a:ext cx="719280" cy="857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B&amp;B</a:t>
            </a:r>
            <a:endParaRPr lang="nl-NL" sz="1800" b="0" strike="noStrike" spc="-1"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7977600" y="3292200"/>
            <a:ext cx="539280" cy="899280"/>
          </a:xfrm>
          <a:custGeom>
            <a:avLst/>
            <a:gdLst/>
            <a:ahLst/>
            <a:cxnLst/>
            <a:rect l="l" t="t" r="r" b="b"/>
            <a:pathLst>
              <a:path w="1502" h="2502">
                <a:moveTo>
                  <a:pt x="0" y="0"/>
                </a:moveTo>
                <a:cubicBezTo>
                  <a:pt x="375" y="0"/>
                  <a:pt x="750" y="104"/>
                  <a:pt x="750" y="208"/>
                </a:cubicBezTo>
                <a:lnTo>
                  <a:pt x="750" y="1042"/>
                </a:lnTo>
                <a:cubicBezTo>
                  <a:pt x="750" y="1146"/>
                  <a:pt x="1125" y="1250"/>
                  <a:pt x="1501" y="1250"/>
                </a:cubicBezTo>
                <a:cubicBezTo>
                  <a:pt x="1125" y="1250"/>
                  <a:pt x="750" y="1354"/>
                  <a:pt x="750" y="1458"/>
                </a:cubicBezTo>
                <a:lnTo>
                  <a:pt x="750" y="2292"/>
                </a:lnTo>
                <a:cubicBezTo>
                  <a:pt x="750" y="2396"/>
                  <a:pt x="375" y="2501"/>
                  <a:pt x="0" y="2501"/>
                </a:cubicBezTo>
              </a:path>
            </a:pathLst>
          </a:cu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5"/>
          <p:cNvSpPr/>
          <p:nvPr/>
        </p:nvSpPr>
        <p:spPr>
          <a:xfrm>
            <a:off x="7977960" y="1492200"/>
            <a:ext cx="539280" cy="1835640"/>
          </a:xfrm>
          <a:custGeom>
            <a:avLst/>
            <a:gdLst/>
            <a:ahLst/>
            <a:cxnLst/>
            <a:rect l="l" t="t" r="r" b="b"/>
            <a:pathLst>
              <a:path w="1502" h="5103">
                <a:moveTo>
                  <a:pt x="0" y="0"/>
                </a:moveTo>
                <a:cubicBezTo>
                  <a:pt x="375" y="0"/>
                  <a:pt x="750" y="212"/>
                  <a:pt x="750" y="425"/>
                </a:cubicBezTo>
                <a:lnTo>
                  <a:pt x="750" y="2125"/>
                </a:lnTo>
                <a:cubicBezTo>
                  <a:pt x="750" y="2338"/>
                  <a:pt x="1125" y="2551"/>
                  <a:pt x="1501" y="2551"/>
                </a:cubicBezTo>
                <a:cubicBezTo>
                  <a:pt x="1125" y="2551"/>
                  <a:pt x="750" y="2763"/>
                  <a:pt x="750" y="2976"/>
                </a:cubicBezTo>
                <a:lnTo>
                  <a:pt x="750" y="4676"/>
                </a:lnTo>
                <a:cubicBezTo>
                  <a:pt x="750" y="4889"/>
                  <a:pt x="375" y="5102"/>
                  <a:pt x="0" y="5102"/>
                </a:cubicBezTo>
              </a:path>
            </a:pathLst>
          </a:cu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6"/>
          <p:cNvSpPr/>
          <p:nvPr/>
        </p:nvSpPr>
        <p:spPr>
          <a:xfrm>
            <a:off x="8517960" y="2211480"/>
            <a:ext cx="2698920" cy="53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Eigen woning</a:t>
            </a:r>
            <a:endParaRPr lang="nl-NL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04000" y="0"/>
            <a:ext cx="907092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Stand van zaken</a:t>
            </a:r>
            <a:endParaRPr lang="nl-NL" sz="4400" b="0" strike="noStrike" spc="-1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360000" y="1440000"/>
            <a:ext cx="953928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BD: art. 3.113</a:t>
            </a: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inkomsten uit tijdelijke verhuur van eigen woning zijn belastbaar</a:t>
            </a:r>
            <a:endParaRPr lang="nl-NL" sz="1800" b="0" strike="noStrike" spc="-1" dirty="0"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630000" y="5220000"/>
            <a:ext cx="5489280" cy="162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(Inderdaad, dit geldt alleen bij eigen woning!)</a:t>
            </a:r>
            <a:endParaRPr lang="nl-NL" sz="1800" b="0" strike="noStrike" spc="-1" dirty="0">
              <a:latin typeface="Arial"/>
            </a:endParaRPr>
          </a:p>
        </p:txBody>
      </p:sp>
      <p:pic>
        <p:nvPicPr>
          <p:cNvPr id="149" name="Afbeelding 148"/>
          <p:cNvPicPr/>
          <p:nvPr/>
        </p:nvPicPr>
        <p:blipFill>
          <a:blip r:embed="rId2"/>
          <a:stretch/>
        </p:blipFill>
        <p:spPr>
          <a:xfrm>
            <a:off x="720000" y="2880000"/>
            <a:ext cx="8541360" cy="1799280"/>
          </a:xfrm>
          <a:prstGeom prst="rect">
            <a:avLst/>
          </a:prstGeom>
          <a:ln w="0">
            <a:noFill/>
          </a:ln>
        </p:spPr>
      </p:pic>
      <p:sp>
        <p:nvSpPr>
          <p:cNvPr id="150" name="Line 4"/>
          <p:cNvSpPr/>
          <p:nvPr/>
        </p:nvSpPr>
        <p:spPr>
          <a:xfrm flipV="1">
            <a:off x="4985288" y="4143214"/>
            <a:ext cx="1133992" cy="5166"/>
          </a:xfrm>
          <a:prstGeom prst="line">
            <a:avLst/>
          </a:prstGeom>
          <a:ln w="3810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2"/>
          <p:cNvSpPr/>
          <p:nvPr/>
        </p:nvSpPr>
        <p:spPr>
          <a:xfrm>
            <a:off x="582658" y="740512"/>
            <a:ext cx="8189280" cy="47662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Key</a:t>
            </a:r>
            <a:r>
              <a:rPr lang="nl-NL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points</a:t>
            </a: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r>
              <a:rPr lang="nl-NL" spc="-1" dirty="0">
                <a:solidFill>
                  <a:srgbClr val="000000"/>
                </a:solidFill>
              </a:rPr>
              <a:t>Tuinhuisje zaak</a:t>
            </a:r>
            <a:br>
              <a:rPr lang="nl-NL" spc="-1" dirty="0">
                <a:solidFill>
                  <a:srgbClr val="000000"/>
                </a:solidFill>
              </a:rPr>
            </a:br>
            <a:r>
              <a:rPr lang="nl-NL" u="sng" spc="-1" dirty="0">
                <a:solidFill>
                  <a:srgbClr val="000000"/>
                </a:solidFill>
              </a:rPr>
              <a:t>kortstondige verhuur</a:t>
            </a:r>
            <a:r>
              <a:rPr lang="nl-NL" spc="-1" dirty="0">
                <a:solidFill>
                  <a:srgbClr val="000000"/>
                </a:solidFill>
              </a:rPr>
              <a:t> is wat anders dan “permanente” </a:t>
            </a:r>
            <a:r>
              <a:rPr lang="nl-NL" u="sng" spc="-1" dirty="0">
                <a:solidFill>
                  <a:srgbClr val="000000"/>
                </a:solidFill>
              </a:rPr>
              <a:t>kortstondige verhuur</a:t>
            </a:r>
            <a:r>
              <a:rPr lang="nl-NL" spc="-1" dirty="0">
                <a:solidFill>
                  <a:srgbClr val="000000"/>
                </a:solidFill>
              </a:rPr>
              <a:t> </a:t>
            </a:r>
          </a:p>
          <a:p>
            <a:endParaRPr lang="nl-NL" spc="-1" dirty="0">
              <a:solidFill>
                <a:srgbClr val="000000"/>
              </a:solidFill>
            </a:endParaRPr>
          </a:p>
          <a:p>
            <a:r>
              <a:rPr lang="nl-NL" spc="-1" dirty="0">
                <a:solidFill>
                  <a:srgbClr val="000000"/>
                </a:solidFill>
              </a:rPr>
              <a:t>om in box 1 te verlaten en in box 3 te komen:</a:t>
            </a:r>
          </a:p>
          <a:p>
            <a:r>
              <a:rPr lang="nl-NL" b="1" u="sng" spc="-1" dirty="0">
                <a:solidFill>
                  <a:srgbClr val="000000"/>
                </a:solidFill>
              </a:rPr>
              <a:t>permanent bestemmen</a:t>
            </a:r>
            <a:r>
              <a:rPr lang="nl-NL" spc="-1" dirty="0">
                <a:solidFill>
                  <a:srgbClr val="000000"/>
                </a:solidFill>
              </a:rPr>
              <a:t> van een deel van de eigen woning voor de tijdelijke verhuur aan derden</a:t>
            </a:r>
          </a:p>
          <a:p>
            <a:endParaRPr lang="nl-NL" sz="1800" b="0" strike="noStrike" spc="-1" dirty="0">
              <a:latin typeface="Arial"/>
            </a:endParaRPr>
          </a:p>
          <a:p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pc="-1" dirty="0">
                <a:solidFill>
                  <a:srgbClr val="000000"/>
                </a:solidFill>
                <a:latin typeface="Arial"/>
              </a:rPr>
              <a:t>Belasting dienst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</a:rPr>
              <a:t>lijkt het niet zo te zien</a:t>
            </a: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432000" indent="-32328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Vragen</a:t>
            </a:r>
            <a:endParaRPr lang="nl-NL" sz="4400" b="0" strike="noStrike" spc="-1">
              <a:latin typeface="Arial"/>
            </a:endParaRPr>
          </a:p>
        </p:txBody>
      </p:sp>
      <p:pic>
        <p:nvPicPr>
          <p:cNvPr id="154" name="Afbeelding 153"/>
          <p:cNvPicPr/>
          <p:nvPr/>
        </p:nvPicPr>
        <p:blipFill>
          <a:blip r:embed="rId2"/>
          <a:stretch/>
        </p:blipFill>
        <p:spPr>
          <a:xfrm>
            <a:off x="2700000" y="2880000"/>
            <a:ext cx="4591080" cy="1079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8160"/>
            <a:ext cx="9070920" cy="124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4000" b="0" strike="noStrike" spc="-1">
                <a:solidFill>
                  <a:srgbClr val="000000"/>
                </a:solidFill>
                <a:latin typeface="Arial"/>
                <a:ea typeface="DejaVu Sans"/>
              </a:rPr>
              <a:t>Geen bed and breakfast is hetzelfde...</a:t>
            </a:r>
            <a:endParaRPr lang="nl-NL" sz="4000" b="0" strike="noStrike" spc="-1">
              <a:latin typeface="Arial"/>
            </a:endParaRPr>
          </a:p>
        </p:txBody>
      </p:sp>
      <p:pic>
        <p:nvPicPr>
          <p:cNvPr id="81" name="Afbeelding 80"/>
          <p:cNvPicPr/>
          <p:nvPr/>
        </p:nvPicPr>
        <p:blipFill>
          <a:blip r:embed="rId2"/>
          <a:stretch/>
        </p:blipFill>
        <p:spPr>
          <a:xfrm>
            <a:off x="3240000" y="2016000"/>
            <a:ext cx="1979280" cy="3291480"/>
          </a:xfrm>
          <a:prstGeom prst="rect">
            <a:avLst/>
          </a:prstGeom>
          <a:ln w="0">
            <a:noFill/>
          </a:ln>
        </p:spPr>
      </p:pic>
      <p:sp>
        <p:nvSpPr>
          <p:cNvPr id="82" name="CustomShape 2"/>
          <p:cNvSpPr/>
          <p:nvPr/>
        </p:nvSpPr>
        <p:spPr>
          <a:xfrm>
            <a:off x="5400000" y="4516200"/>
            <a:ext cx="2879280" cy="857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Eigen woning? /</a:t>
            </a:r>
            <a:endParaRPr lang="nl-N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Niet eigen woning???</a:t>
            </a:r>
            <a:endParaRPr lang="nl-NL" sz="1800" b="0" strike="noStrike" spc="-1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4860000" y="4269296"/>
            <a:ext cx="539280" cy="899280"/>
          </a:xfrm>
          <a:custGeom>
            <a:avLst/>
            <a:gdLst/>
            <a:ahLst/>
            <a:cxnLst/>
            <a:rect l="l" t="t" r="r" b="b"/>
            <a:pathLst>
              <a:path w="1502" h="2502">
                <a:moveTo>
                  <a:pt x="0" y="0"/>
                </a:moveTo>
                <a:cubicBezTo>
                  <a:pt x="375" y="0"/>
                  <a:pt x="750" y="104"/>
                  <a:pt x="750" y="208"/>
                </a:cubicBezTo>
                <a:lnTo>
                  <a:pt x="750" y="1042"/>
                </a:lnTo>
                <a:cubicBezTo>
                  <a:pt x="750" y="1146"/>
                  <a:pt x="1125" y="1250"/>
                  <a:pt x="1501" y="1250"/>
                </a:cubicBezTo>
                <a:cubicBezTo>
                  <a:pt x="1125" y="1250"/>
                  <a:pt x="750" y="1354"/>
                  <a:pt x="750" y="1458"/>
                </a:cubicBezTo>
                <a:lnTo>
                  <a:pt x="750" y="2292"/>
                </a:lnTo>
                <a:cubicBezTo>
                  <a:pt x="750" y="2396"/>
                  <a:pt x="375" y="2501"/>
                  <a:pt x="0" y="2501"/>
                </a:cubicBezTo>
              </a:path>
            </a:pathLst>
          </a:cu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4860360" y="2428200"/>
            <a:ext cx="539280" cy="1835640"/>
          </a:xfrm>
          <a:custGeom>
            <a:avLst/>
            <a:gdLst/>
            <a:ahLst/>
            <a:cxnLst/>
            <a:rect l="l" t="t" r="r" b="b"/>
            <a:pathLst>
              <a:path w="1502" h="5103">
                <a:moveTo>
                  <a:pt x="0" y="0"/>
                </a:moveTo>
                <a:cubicBezTo>
                  <a:pt x="375" y="0"/>
                  <a:pt x="750" y="212"/>
                  <a:pt x="750" y="425"/>
                </a:cubicBezTo>
                <a:lnTo>
                  <a:pt x="750" y="2125"/>
                </a:lnTo>
                <a:cubicBezTo>
                  <a:pt x="750" y="2338"/>
                  <a:pt x="1125" y="2551"/>
                  <a:pt x="1501" y="2551"/>
                </a:cubicBezTo>
                <a:cubicBezTo>
                  <a:pt x="1125" y="2551"/>
                  <a:pt x="750" y="2763"/>
                  <a:pt x="750" y="2976"/>
                </a:cubicBezTo>
                <a:lnTo>
                  <a:pt x="750" y="4676"/>
                </a:lnTo>
                <a:cubicBezTo>
                  <a:pt x="750" y="4889"/>
                  <a:pt x="375" y="5102"/>
                  <a:pt x="0" y="5102"/>
                </a:cubicBezTo>
              </a:path>
            </a:pathLst>
          </a:cu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5"/>
          <p:cNvSpPr/>
          <p:nvPr/>
        </p:nvSpPr>
        <p:spPr>
          <a:xfrm>
            <a:off x="5400360" y="3147480"/>
            <a:ext cx="2698920" cy="53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Eigen woning</a:t>
            </a:r>
            <a:endParaRPr lang="nl-NL" sz="1800" b="0" strike="noStrike" spc="-1">
              <a:latin typeface="Arial"/>
            </a:endParaRPr>
          </a:p>
        </p:txBody>
      </p:sp>
      <p:sp>
        <p:nvSpPr>
          <p:cNvPr id="86" name="CustomShape 6"/>
          <p:cNvSpPr/>
          <p:nvPr/>
        </p:nvSpPr>
        <p:spPr>
          <a:xfrm>
            <a:off x="3420000" y="1676520"/>
            <a:ext cx="413928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Beleggingsactiviteit??????</a:t>
            </a:r>
            <a:endParaRPr lang="nl-NL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Afbeelding 86"/>
          <p:cNvPicPr/>
          <p:nvPr/>
        </p:nvPicPr>
        <p:blipFill>
          <a:blip r:embed="rId2"/>
          <a:stretch/>
        </p:blipFill>
        <p:spPr>
          <a:xfrm>
            <a:off x="169920" y="847800"/>
            <a:ext cx="5430780" cy="2396143"/>
          </a:xfrm>
          <a:prstGeom prst="rect">
            <a:avLst/>
          </a:prstGeom>
          <a:ln w="0">
            <a:noFill/>
          </a:ln>
        </p:spPr>
      </p:pic>
      <p:pic>
        <p:nvPicPr>
          <p:cNvPr id="88" name="Afbeelding 87"/>
          <p:cNvPicPr/>
          <p:nvPr/>
        </p:nvPicPr>
        <p:blipFill>
          <a:blip r:embed="rId3"/>
          <a:stretch/>
        </p:blipFill>
        <p:spPr>
          <a:xfrm>
            <a:off x="2852185" y="3145860"/>
            <a:ext cx="7228440" cy="2464200"/>
          </a:xfrm>
          <a:prstGeom prst="rect">
            <a:avLst/>
          </a:prstGeom>
          <a:ln w="0">
            <a:noFill/>
          </a:ln>
        </p:spPr>
      </p:pic>
      <p:sp>
        <p:nvSpPr>
          <p:cNvPr id="89" name="Line 1"/>
          <p:cNvSpPr/>
          <p:nvPr/>
        </p:nvSpPr>
        <p:spPr>
          <a:xfrm>
            <a:off x="5816224" y="3981772"/>
            <a:ext cx="2592000" cy="0"/>
          </a:xfrm>
          <a:prstGeom prst="line">
            <a:avLst/>
          </a:prstGeom>
          <a:ln w="2540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nl-NL" dirty="0"/>
          </a:p>
        </p:txBody>
      </p:sp>
      <p:sp>
        <p:nvSpPr>
          <p:cNvPr id="90" name="CustomShape 2"/>
          <p:cNvSpPr/>
          <p:nvPr/>
        </p:nvSpPr>
        <p:spPr>
          <a:xfrm>
            <a:off x="50040" y="-97920"/>
            <a:ext cx="999324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Op de belastingsite wordt je niet veel wijzer..</a:t>
            </a:r>
            <a:endParaRPr lang="nl-NL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040" y="-97920"/>
            <a:ext cx="999324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4000" b="0" strike="noStrike" spc="-1">
                <a:solidFill>
                  <a:srgbClr val="000000"/>
                </a:solidFill>
                <a:latin typeface="Arial"/>
                <a:ea typeface="DejaVu Sans"/>
              </a:rPr>
              <a:t>Bij vermogensbeheerders kan het wel...</a:t>
            </a:r>
            <a:endParaRPr lang="nl-NL" sz="40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248000" y="1584000"/>
            <a:ext cx="3851280" cy="111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Is niet: hoofdverblijf / eigen woning</a:t>
            </a:r>
            <a:br/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Box 3</a:t>
            </a:r>
            <a:endParaRPr lang="nl-NL" sz="1800" b="0" strike="noStrike" spc="-1">
              <a:latin typeface="Arial"/>
            </a:endParaRPr>
          </a:p>
        </p:txBody>
      </p:sp>
      <p:pic>
        <p:nvPicPr>
          <p:cNvPr id="93" name="Afbeelding 92"/>
          <p:cNvPicPr/>
          <p:nvPr/>
        </p:nvPicPr>
        <p:blipFill>
          <a:blip r:embed="rId2"/>
          <a:stretch/>
        </p:blipFill>
        <p:spPr>
          <a:xfrm>
            <a:off x="1080000" y="2484000"/>
            <a:ext cx="7739280" cy="1819800"/>
          </a:xfrm>
          <a:prstGeom prst="rect">
            <a:avLst/>
          </a:prstGeom>
          <a:ln w="0">
            <a:noFill/>
          </a:ln>
        </p:spPr>
      </p:pic>
      <p:sp>
        <p:nvSpPr>
          <p:cNvPr id="94" name="CustomShape 3"/>
          <p:cNvSpPr/>
          <p:nvPr/>
        </p:nvSpPr>
        <p:spPr>
          <a:xfrm rot="16209600">
            <a:off x="5004360" y="-1037160"/>
            <a:ext cx="539280" cy="6730560"/>
          </a:xfrm>
          <a:custGeom>
            <a:avLst/>
            <a:gdLst/>
            <a:ahLst/>
            <a:cxnLst/>
            <a:rect l="l" t="t" r="r" b="b"/>
            <a:pathLst>
              <a:path w="1508" h="18700">
                <a:moveTo>
                  <a:pt x="0" y="0"/>
                </a:moveTo>
                <a:cubicBezTo>
                  <a:pt x="375" y="0"/>
                  <a:pt x="751" y="850"/>
                  <a:pt x="750" y="1702"/>
                </a:cubicBezTo>
                <a:lnTo>
                  <a:pt x="755" y="7447"/>
                </a:lnTo>
                <a:cubicBezTo>
                  <a:pt x="756" y="8299"/>
                  <a:pt x="1131" y="9151"/>
                  <a:pt x="1507" y="9151"/>
                </a:cubicBezTo>
                <a:cubicBezTo>
                  <a:pt x="1131" y="9151"/>
                  <a:pt x="756" y="10002"/>
                  <a:pt x="757" y="10854"/>
                </a:cubicBezTo>
                <a:lnTo>
                  <a:pt x="762" y="16994"/>
                </a:lnTo>
                <a:cubicBezTo>
                  <a:pt x="762" y="17847"/>
                  <a:pt x="388" y="18699"/>
                  <a:pt x="13" y="18699"/>
                </a:cubicBezTo>
              </a:path>
            </a:pathLst>
          </a:cu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4"/>
          <p:cNvSpPr/>
          <p:nvPr/>
        </p:nvSpPr>
        <p:spPr>
          <a:xfrm>
            <a:off x="828000" y="1584000"/>
            <a:ext cx="233928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hoofdverblijf / </a:t>
            </a:r>
            <a:endParaRPr lang="nl-N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eigen woning</a:t>
            </a:r>
            <a:endParaRPr lang="nl-NL" sz="1800" b="0" strike="noStrike" spc="-1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 rot="16209000">
            <a:off x="1278000" y="1928880"/>
            <a:ext cx="356400" cy="901080"/>
          </a:xfrm>
          <a:custGeom>
            <a:avLst/>
            <a:gdLst/>
            <a:ahLst/>
            <a:cxnLst/>
            <a:rect l="l" t="t" r="r" b="b"/>
            <a:pathLst>
              <a:path w="1002" h="2508">
                <a:moveTo>
                  <a:pt x="0" y="1"/>
                </a:moveTo>
                <a:cubicBezTo>
                  <a:pt x="248" y="0"/>
                  <a:pt x="496" y="150"/>
                  <a:pt x="498" y="300"/>
                </a:cubicBezTo>
                <a:lnTo>
                  <a:pt x="502" y="926"/>
                </a:lnTo>
                <a:cubicBezTo>
                  <a:pt x="503" y="1076"/>
                  <a:pt x="752" y="1226"/>
                  <a:pt x="1001" y="1225"/>
                </a:cubicBezTo>
                <a:cubicBezTo>
                  <a:pt x="752" y="1226"/>
                  <a:pt x="505" y="1376"/>
                  <a:pt x="506" y="1526"/>
                </a:cubicBezTo>
                <a:lnTo>
                  <a:pt x="510" y="2205"/>
                </a:lnTo>
                <a:cubicBezTo>
                  <a:pt x="512" y="2355"/>
                  <a:pt x="265" y="2506"/>
                  <a:pt x="17" y="2507"/>
                </a:cubicBezTo>
              </a:path>
            </a:pathLst>
          </a:cu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6"/>
          <p:cNvSpPr/>
          <p:nvPr/>
        </p:nvSpPr>
        <p:spPr>
          <a:xfrm>
            <a:off x="3420000" y="936000"/>
            <a:ext cx="233928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Beleggingsactiviteit:</a:t>
            </a:r>
            <a:endParaRPr lang="nl-NL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0" y="-279540"/>
            <a:ext cx="10079280" cy="124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3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Wat hebben we besproken (Prof. J. </a:t>
            </a:r>
            <a:r>
              <a:rPr lang="nl-NL" sz="3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vd</a:t>
            </a:r>
            <a:r>
              <a:rPr lang="nl-NL" sz="3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Streek)</a:t>
            </a:r>
            <a:endParaRPr lang="nl-NL" sz="3600" b="0" strike="noStrike" spc="-1" dirty="0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180000" y="707760"/>
            <a:ext cx="9719280" cy="35971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61000" lnSpcReduction="20000"/>
          </a:bodyPr>
          <a:lstStyle/>
          <a:p>
            <a:pPr algn="ctr">
              <a:lnSpc>
                <a:spcPct val="100000"/>
              </a:lnSpc>
            </a:pPr>
            <a:endParaRPr lang="nl-N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nl-NL" sz="3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Afpellend karakter (bronnenvolgorde)</a:t>
            </a:r>
            <a:br>
              <a:rPr sz="2300" dirty="0"/>
            </a:br>
            <a:r>
              <a:rPr lang="nl-NL" sz="3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1. </a:t>
            </a:r>
            <a:r>
              <a:rPr lang="nl-NL" sz="3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ben je ondernemer?</a:t>
            </a:r>
            <a:br>
              <a:rPr sz="2300" dirty="0"/>
            </a:br>
            <a:r>
              <a:rPr lang="nl-NL" sz="3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2.</a:t>
            </a:r>
            <a:r>
              <a:rPr lang="nl-NL" sz="3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resultaat uit overige werkzaamheden?</a:t>
            </a:r>
            <a:br>
              <a:rPr sz="2300" dirty="0"/>
            </a:br>
            <a:r>
              <a:rPr lang="nl-NL" sz="35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(door vermogensbeheer waarvoor u meer werkzaamheden uitvoert dan normaal)*</a:t>
            </a:r>
            <a:br>
              <a:rPr sz="2300" dirty="0"/>
            </a:br>
            <a:r>
              <a:rPr lang="nl-NL" sz="35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schoonmaak / verzorgen linnengoed overstijgen niet </a:t>
            </a:r>
            <a:r>
              <a:rPr lang="nl-NL" sz="3500" b="0" i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ver.beh</a:t>
            </a:r>
            <a:r>
              <a:rPr lang="nl-NL" sz="35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br>
              <a:rPr sz="2300" dirty="0"/>
            </a:br>
            <a:r>
              <a:rPr lang="nl-NL" sz="3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3. </a:t>
            </a:r>
            <a:r>
              <a:rPr lang="nl-NL" sz="3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voordeel uit je eigen huis? (eigenwoningregeling: 70% netto huuropbrengst verantwoorden tegenover 52% in box 1) maakt de ruimte deel uit van de eigen woning?</a:t>
            </a:r>
            <a:endParaRPr lang="nl-NL" sz="35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nl-NL" sz="3200" b="0" strike="noStrike" spc="-1" dirty="0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Nee? dan pas box 3</a:t>
            </a:r>
            <a:endParaRPr lang="nl-NL" sz="3200" b="0" strike="noStrike" spc="-1" dirty="0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0" y="4702039"/>
            <a:ext cx="10079280" cy="9685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4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* https://www.belastingdienst.nl/bibliotheek/handboeken/html/boeken/FISIN2016/fiscale_informatie_2016-inkomsten_uit_overig_werk.html#:~:text=Als%20u%20niet%20in%20loondienst,inkomsten%20is%20geen%20loonheffing%20ingehouden.&amp;text=Het%20verschil%20tussen%20de%20inkomsten,'resultaat%20uit%20overig%20werk'.</a:t>
            </a:r>
            <a:endParaRPr lang="nl-NL" sz="1400" b="0" i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6960" y="-97920"/>
            <a:ext cx="1007640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Gedeelte eigen woning in box 3: onderneming</a:t>
            </a:r>
            <a:endParaRPr lang="nl-NL" sz="36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5400000" y="1800000"/>
            <a:ext cx="4499280" cy="406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Vak </a:t>
            </a: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2. Als bedrijf en gedeelte eigen woning is niet hoofdverblijf als: a. Ingericht voor gasten, b. afsluitbaar, c. niet zelf gebruiken.</a:t>
            </a:r>
            <a:br>
              <a:rPr dirty="0"/>
            </a:br>
            <a:br>
              <a:rPr dirty="0"/>
            </a:b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gedeelte woning kan in box 3 (omzet in box 1 minus gebruiksvergoeding!) (1)</a:t>
            </a:r>
            <a:endParaRPr lang="nl-NL" sz="1800" b="0" strike="noStrike" spc="-1" dirty="0">
              <a:latin typeface="Arial"/>
            </a:endParaRPr>
          </a:p>
        </p:txBody>
      </p:sp>
      <p:pic>
        <p:nvPicPr>
          <p:cNvPr id="103" name="Afbeelding 102"/>
          <p:cNvPicPr/>
          <p:nvPr/>
        </p:nvPicPr>
        <p:blipFill>
          <a:blip r:embed="rId2"/>
          <a:stretch/>
        </p:blipFill>
        <p:spPr>
          <a:xfrm>
            <a:off x="230040" y="848520"/>
            <a:ext cx="4802400" cy="3239280"/>
          </a:xfrm>
          <a:prstGeom prst="rect">
            <a:avLst/>
          </a:prstGeom>
          <a:ln w="0">
            <a:noFill/>
          </a:ln>
        </p:spPr>
      </p:pic>
      <p:sp>
        <p:nvSpPr>
          <p:cNvPr id="104" name="CustomShape 3"/>
          <p:cNvSpPr/>
          <p:nvPr/>
        </p:nvSpPr>
        <p:spPr>
          <a:xfrm>
            <a:off x="3308400" y="1620000"/>
            <a:ext cx="1910880" cy="14392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4"/>
          <p:cNvSpPr/>
          <p:nvPr/>
        </p:nvSpPr>
        <p:spPr>
          <a:xfrm>
            <a:off x="257940" y="5216106"/>
            <a:ext cx="9179280" cy="60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https://uitspraken.rechtspraak.nl/inziendocument?id=ECLI:NL:GHSHE:2016:4603</a:t>
            </a:r>
            <a:endParaRPr lang="nl-NL" sz="1800" b="0" strike="noStrike" spc="-1" dirty="0">
              <a:latin typeface="Arial"/>
            </a:endParaRPr>
          </a:p>
        </p:txBody>
      </p:sp>
      <p:sp>
        <p:nvSpPr>
          <p:cNvPr id="106" name="CustomShape 5"/>
          <p:cNvSpPr/>
          <p:nvPr/>
        </p:nvSpPr>
        <p:spPr>
          <a:xfrm>
            <a:off x="81243" y="5228256"/>
            <a:ext cx="710830" cy="34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(1)</a:t>
            </a:r>
            <a:endParaRPr lang="nl-NL" sz="1800" b="0" strike="noStrike" spc="-1" dirty="0">
              <a:latin typeface="Arial"/>
            </a:endParaRPr>
          </a:p>
        </p:txBody>
      </p:sp>
      <p:sp>
        <p:nvSpPr>
          <p:cNvPr id="107" name="TextShape 6"/>
          <p:cNvSpPr txBox="1"/>
          <p:nvPr/>
        </p:nvSpPr>
        <p:spPr>
          <a:xfrm>
            <a:off x="5288040" y="1001520"/>
            <a:ext cx="4263480" cy="546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nl-NL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1. </a:t>
            </a:r>
            <a:r>
              <a:rPr lang="nl-NL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ben je ondernemer?</a:t>
            </a:r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-250560" y="-97920"/>
            <a:ext cx="1066140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Gedeelte eigen woning in box 3: </a:t>
            </a:r>
            <a:r>
              <a:rPr lang="nl-NL" sz="32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niet</a:t>
            </a:r>
            <a:r>
              <a:rPr lang="nl-NL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 onderneming</a:t>
            </a:r>
            <a:endParaRPr lang="nl-NL" sz="3200" b="0" strike="noStrike" spc="-1">
              <a:latin typeface="Arial"/>
            </a:endParaRPr>
          </a:p>
        </p:txBody>
      </p:sp>
      <p:pic>
        <p:nvPicPr>
          <p:cNvPr id="109" name="Afbeelding 108"/>
          <p:cNvPicPr/>
          <p:nvPr/>
        </p:nvPicPr>
        <p:blipFill>
          <a:blip r:embed="rId2"/>
          <a:stretch/>
        </p:blipFill>
        <p:spPr>
          <a:xfrm>
            <a:off x="236880" y="848520"/>
            <a:ext cx="4802400" cy="3239280"/>
          </a:xfrm>
          <a:prstGeom prst="rect">
            <a:avLst/>
          </a:prstGeom>
          <a:ln w="0">
            <a:noFill/>
          </a:ln>
        </p:spPr>
      </p:pic>
      <p:sp>
        <p:nvSpPr>
          <p:cNvPr id="110" name="CustomShape 2"/>
          <p:cNvSpPr/>
          <p:nvPr/>
        </p:nvSpPr>
        <p:spPr>
          <a:xfrm>
            <a:off x="236880" y="2736000"/>
            <a:ext cx="4982400" cy="1439280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TextShape 3"/>
          <p:cNvSpPr txBox="1"/>
          <p:nvPr/>
        </p:nvSpPr>
        <p:spPr>
          <a:xfrm>
            <a:off x="5474880" y="1209600"/>
            <a:ext cx="4444920" cy="2129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nl-N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3. </a:t>
            </a:r>
            <a:r>
              <a:rPr lang="nl-NL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voordeel uit je eigen huis? (eigenwoningregeling: 70% netto huuropbrengst verantwoorden in box 1)</a:t>
            </a:r>
            <a:endParaRPr lang="nl-NL" sz="2400" b="0" strike="noStrike" spc="-1">
              <a:latin typeface="Arial"/>
            </a:endParaRPr>
          </a:p>
        </p:txBody>
      </p:sp>
      <p:sp>
        <p:nvSpPr>
          <p:cNvPr id="112" name="Line 4"/>
          <p:cNvSpPr/>
          <p:nvPr/>
        </p:nvSpPr>
        <p:spPr>
          <a:xfrm flipH="1">
            <a:off x="3208680" y="1417320"/>
            <a:ext cx="2272680" cy="192168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29112" y="463244"/>
            <a:ext cx="1002240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2600" b="1" strike="noStrike" spc="-1" dirty="0">
                <a:latin typeface="Arial"/>
              </a:rPr>
              <a:t>1. </a:t>
            </a:r>
            <a:r>
              <a:rPr lang="nl-NL" sz="2600" b="0" strike="noStrike" spc="-1" dirty="0">
                <a:latin typeface="Arial"/>
              </a:rPr>
              <a:t>al bepaald is: tuinhuisje / ruimte is onderdeel van de woning. </a:t>
            </a:r>
            <a:br>
              <a:rPr dirty="0"/>
            </a:br>
            <a:r>
              <a:rPr lang="nl-NL" sz="2600" b="0" i="1" strike="noStrike" spc="-1" dirty="0">
                <a:latin typeface="Arial"/>
              </a:rPr>
              <a:t>Uit de jurisprudentie volgt dat een object een ‘aanhorigheid’ is, als deze behoort bij de woning, in gebruik is bij de woning of daaraan dienstbaar is.</a:t>
            </a:r>
            <a:endParaRPr lang="nl-NL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br>
              <a:rPr dirty="0"/>
            </a:br>
            <a:r>
              <a:rPr lang="nl-NL" sz="2600" b="1" strike="noStrike" spc="-1" dirty="0">
                <a:latin typeface="Arial"/>
              </a:rPr>
              <a:t>2.</a:t>
            </a:r>
            <a:r>
              <a:rPr lang="nl-NL" sz="2600" b="0" strike="noStrike" spc="-1" dirty="0">
                <a:latin typeface="Arial"/>
              </a:rPr>
              <a:t> Als dat zo is dan is de volgende vraag: Verliest tuinhuis de kwalificatie als eigen woning </a:t>
            </a:r>
            <a:r>
              <a:rPr lang="nl-NL" sz="2600" b="0" u="sng" strike="noStrike" spc="-1" dirty="0">
                <a:uFillTx/>
                <a:latin typeface="Arial"/>
              </a:rPr>
              <a:t>als deze tijdelijk niet tot de beschikking staat door tijdelijke verhuur (zoals in art 3.113)</a:t>
            </a:r>
            <a:r>
              <a:rPr lang="nl-NL" sz="2600" b="0" strike="noStrike" spc="-1" dirty="0">
                <a:latin typeface="Arial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nl-NL" sz="2600" b="0" strike="noStrike" spc="-1" dirty="0">
                <a:latin typeface="Arial"/>
              </a:rPr>
              <a:t>– Nee: Artikel 3.111 lid 7 Wet IB: in dit kader verliest een woning niet de kwalificatie als eigen woning!</a:t>
            </a:r>
          </a:p>
        </p:txBody>
      </p:sp>
      <p:sp>
        <p:nvSpPr>
          <p:cNvPr id="124" name="CustomShape 2"/>
          <p:cNvSpPr/>
          <p:nvPr/>
        </p:nvSpPr>
        <p:spPr>
          <a:xfrm>
            <a:off x="118080" y="4978962"/>
            <a:ext cx="9609480" cy="60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b="0" i="1" strike="noStrike" spc="-1" dirty="0">
                <a:latin typeface="Arial"/>
              </a:rPr>
              <a:t>https://www.futd.nl/vakblad/fiscaal-praktijkblad/algemeen/hoge-raad-gooit-deur-dicht-tijdelijke-verhuur-van-deel-van-de-eigen-woning-toch-belast-in-box-1/</a:t>
            </a:r>
            <a:endParaRPr lang="nl-NL" sz="1800" b="0" strike="noStrike" spc="-1" dirty="0"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CFECCDE8-3C51-43B1-9E96-1B498BCC8256}"/>
              </a:ext>
            </a:extLst>
          </p:cNvPr>
          <p:cNvSpPr/>
          <p:nvPr/>
        </p:nvSpPr>
        <p:spPr>
          <a:xfrm>
            <a:off x="504000" y="-204590"/>
            <a:ext cx="9070920" cy="94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3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Tuinhuisje zaak</a:t>
            </a:r>
            <a:endParaRPr lang="nl-NL" sz="3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Afbeelding 124"/>
          <p:cNvPicPr/>
          <p:nvPr/>
        </p:nvPicPr>
        <p:blipFill>
          <a:blip r:embed="rId2"/>
          <a:stretch/>
        </p:blipFill>
        <p:spPr>
          <a:xfrm>
            <a:off x="3080160" y="3005640"/>
            <a:ext cx="3847320" cy="2594880"/>
          </a:xfrm>
          <a:prstGeom prst="rect">
            <a:avLst/>
          </a:prstGeom>
          <a:ln w="0">
            <a:noFill/>
          </a:ln>
        </p:spPr>
      </p:pic>
      <p:sp>
        <p:nvSpPr>
          <p:cNvPr id="126" name="CustomShape 1"/>
          <p:cNvSpPr/>
          <p:nvPr/>
        </p:nvSpPr>
        <p:spPr>
          <a:xfrm>
            <a:off x="468360" y="180000"/>
            <a:ext cx="9070920" cy="3287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6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Hoe zit het dan als:</a:t>
            </a: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Er geen onderneming is</a:t>
            </a: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En (i.t.t. het tuinhuisje), je maakt ook zelf geen gebruik van de ruimte?</a:t>
            </a:r>
            <a:endParaRPr lang="nl-NL" sz="3200" b="0" strike="noStrike" spc="-1" dirty="0"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581CEFC3-17B4-436B-8A36-27C602C8012E}"/>
              </a:ext>
            </a:extLst>
          </p:cNvPr>
          <p:cNvSpPr/>
          <p:nvPr/>
        </p:nvSpPr>
        <p:spPr>
          <a:xfrm>
            <a:off x="5675586" y="4578344"/>
            <a:ext cx="1342370" cy="1022176"/>
          </a:xfrm>
          <a:prstGeom prst="ellipse">
            <a:avLst/>
          </a:prstGeom>
          <a:noFill/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821</Words>
  <Application>Microsoft Office PowerPoint</Application>
  <PresentationFormat>Aangepast</PresentationFormat>
  <Paragraphs>81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Microsoft YaHei</vt:lpstr>
      <vt:lpstr>Arial</vt:lpstr>
      <vt:lpstr>DejaVu Sans</vt:lpstr>
      <vt:lpstr>Symbol</vt:lpstr>
      <vt:lpstr>Wingdings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J</dc:creator>
  <dc:description/>
  <cp:lastModifiedBy>J</cp:lastModifiedBy>
  <cp:revision>38</cp:revision>
  <dcterms:created xsi:type="dcterms:W3CDTF">2021-05-06T09:16:42Z</dcterms:created>
  <dcterms:modified xsi:type="dcterms:W3CDTF">2021-05-11T08:42:51Z</dcterms:modified>
  <dc:language>nl-NL</dc:language>
</cp:coreProperties>
</file>