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8" r:id="rId10"/>
    <p:sldId id="264" r:id="rId11"/>
    <p:sldId id="263" r:id="rId12"/>
    <p:sldId id="267" r:id="rId13"/>
    <p:sldId id="272" r:id="rId14"/>
    <p:sldId id="273" r:id="rId15"/>
    <p:sldId id="271" r:id="rId16"/>
    <p:sldId id="274" r:id="rId17"/>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1051F4-A64B-68CF-1CBB-849ECB1202E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32A0BDD-74D6-1583-6977-DD9159E45E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E0D399D-0427-8E50-0557-F85C6891AA2D}"/>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C5D76437-D28E-E1BE-A44D-7C2A92425F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3C68EB-A66E-3E59-BFAE-27B4329E2816}"/>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114381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15A623-6B1B-4E79-DF4D-2F0D2CCF591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F9B5084-4F35-17BB-9216-8D52F458844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64823D-DBE5-3310-67F4-05A20891BE8D}"/>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60A84676-8D82-33B5-EF47-81F2F631E6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1098B2-9076-1F28-3BB0-C1113363F3E1}"/>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81826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4931D49-87B2-DC91-F52B-792BE725667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A8AAD24-6590-3D0E-712D-EBE6FAC27CF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EEA2F6-725A-CE82-C65B-5384C9FE781E}"/>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440CFCFD-C511-91CC-DC9D-3CA0089EFF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79AADA1-8231-8C44-F69E-B2F714B23FE2}"/>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43680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6EFE6-ED1D-89EB-1143-C8AEC6A95F0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8BD67CD-5DAC-9E88-AD50-CEB61D127A9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D12437-9014-989E-D159-344EEB54ED84}"/>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81E4A5F4-6EBD-BE39-D62E-222C6D9C1C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21DC282-5AD1-AEB4-EB28-DA3458FFB2A5}"/>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253918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FFECA-3C8D-9F00-2BEA-C2C83BC8BBB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BD53850-FB08-D6F1-E7BA-65BF9A039E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31D1367-7ED3-99B2-D4E2-39BC85A4CB73}"/>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645C5E0F-8B1A-10A1-5D45-5DA73FD302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22A7283-171F-B1A9-6AE9-8FAA360AC639}"/>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186997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038F7-944F-D92C-FD41-35E50A75CD9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D70643D-61F5-2658-4E2A-BA2BA0699BF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A84BE5E-91F4-328F-32B3-1CD3ADF051C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FD9FE92-97DF-91D0-F166-4E05081D9502}"/>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26B2E66E-832A-FB59-0429-FE8858E6C0D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3D38908-3929-334B-14BB-AB91602D075B}"/>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311483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119C8-6398-F433-9E2F-29D4189FC9D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890B0F5-3D41-6B66-5721-7E634B923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674B0F9-92B9-156F-935B-0B59966CA66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8BB4E67-3697-8E92-56CB-EA089E9453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A45EA87-B825-D970-FC7E-FC0E54B94D3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93C6FAB-F812-1C86-E12A-1381D05E6D6A}"/>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8" name="Tijdelijke aanduiding voor voettekst 7">
            <a:extLst>
              <a:ext uri="{FF2B5EF4-FFF2-40B4-BE49-F238E27FC236}">
                <a16:creationId xmlns:a16="http://schemas.microsoft.com/office/drawing/2014/main" id="{CC60CADC-6DCB-7933-7B4F-3A15A51183D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039965F-059D-8799-10EB-A482A5C06341}"/>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13613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83D2C-4D50-8645-C237-30556F26939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269FD36-8D95-F874-D83F-A793DCE75C98}"/>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4" name="Tijdelijke aanduiding voor voettekst 3">
            <a:extLst>
              <a:ext uri="{FF2B5EF4-FFF2-40B4-BE49-F238E27FC236}">
                <a16:creationId xmlns:a16="http://schemas.microsoft.com/office/drawing/2014/main" id="{1D1197CA-0FCD-909A-59B4-F1E88F8CC92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CD0D584-A9A0-BCB0-F1C6-25B385135ED1}"/>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314938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8F9765F-0982-761E-F275-E0ABE980BD01}"/>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3" name="Tijdelijke aanduiding voor voettekst 2">
            <a:extLst>
              <a:ext uri="{FF2B5EF4-FFF2-40B4-BE49-F238E27FC236}">
                <a16:creationId xmlns:a16="http://schemas.microsoft.com/office/drawing/2014/main" id="{B8404AAA-ED9E-B3B3-8A95-11948C9935C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520A3F4-FB42-F471-CCF2-238B5CC5A3A8}"/>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166134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19818-E274-FE3E-7063-3911C6EC9B9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CC926C3-5617-DA0F-791F-20CF09A60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1A38E2C-7BD9-1ADE-F04B-A5D871E41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C9B6B45-7721-EDAB-011B-E8D2F4D79A62}"/>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C248E5F3-4B47-1F38-FB46-765E9AF1922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D011378-B162-2F3B-8CBA-14A657378D6B}"/>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327448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A6780-BDA9-80B5-16C9-230424F435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E0ADDC9-DC4A-B2F0-A954-84E5AB6C2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DA2C7AA-4BB0-CB31-F74E-A97ECDD96A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EB15537-1567-66E2-4B33-946B6D732C2A}"/>
              </a:ext>
            </a:extLst>
          </p:cNvPr>
          <p:cNvSpPr>
            <a:spLocks noGrp="1"/>
          </p:cNvSpPr>
          <p:nvPr>
            <p:ph type="dt" sz="half" idx="10"/>
          </p:nvPr>
        </p:nvSpPr>
        <p:spPr/>
        <p:txBody>
          <a:bodyPr/>
          <a:lstStyle/>
          <a:p>
            <a:fld id="{6843D6D4-115C-4A14-B058-9EC73F866BA0}"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17DDF63F-8217-55E7-3C4D-9A956D4306D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9D8D4A-D5CE-0AA8-FD2D-D8A0C67213FE}"/>
              </a:ext>
            </a:extLst>
          </p:cNvPr>
          <p:cNvSpPr>
            <a:spLocks noGrp="1"/>
          </p:cNvSpPr>
          <p:nvPr>
            <p:ph type="sldNum" sz="quarter" idx="12"/>
          </p:nvPr>
        </p:nvSpPr>
        <p:spPr/>
        <p:txBody>
          <a:bodyPr/>
          <a:lstStyle/>
          <a:p>
            <a:fld id="{78482902-1000-4DAC-AD9A-D529AFB2B843}" type="slidenum">
              <a:rPr lang="nl-NL" smtClean="0"/>
              <a:t>‹nr.›</a:t>
            </a:fld>
            <a:endParaRPr lang="nl-NL"/>
          </a:p>
        </p:txBody>
      </p:sp>
    </p:spTree>
    <p:extLst>
      <p:ext uri="{BB962C8B-B14F-4D97-AF65-F5344CB8AC3E}">
        <p14:creationId xmlns:p14="http://schemas.microsoft.com/office/powerpoint/2010/main" val="234979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9BCE364-4C96-28FD-7571-0A26DA378C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5D98420-60BA-0BFD-2276-366DE3EB9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1DD72B-E6A7-7233-4ABF-EE14C1AFB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3D6D4-115C-4A14-B058-9EC73F866BA0}"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DBF7F2E7-D9C2-0E0A-FF56-948C76A55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F35D32D-A05A-491A-7719-404D894B63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82902-1000-4DAC-AD9A-D529AFB2B843}" type="slidenum">
              <a:rPr lang="nl-NL" smtClean="0"/>
              <a:t>‹nr.›</a:t>
            </a:fld>
            <a:endParaRPr lang="nl-NL"/>
          </a:p>
        </p:txBody>
      </p:sp>
    </p:spTree>
    <p:extLst>
      <p:ext uri="{BB962C8B-B14F-4D97-AF65-F5344CB8AC3E}">
        <p14:creationId xmlns:p14="http://schemas.microsoft.com/office/powerpoint/2010/main" val="3455085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C06BD-F4C5-AD80-18A7-61308594103B}"/>
              </a:ext>
            </a:extLst>
          </p:cNvPr>
          <p:cNvSpPr>
            <a:spLocks noGrp="1"/>
          </p:cNvSpPr>
          <p:nvPr>
            <p:ph type="ctrTitle"/>
          </p:nvPr>
        </p:nvSpPr>
        <p:spPr/>
        <p:txBody>
          <a:bodyPr/>
          <a:lstStyle/>
          <a:p>
            <a:r>
              <a:rPr lang="nl-NL" dirty="0"/>
              <a:t>Verhuur van onroerende zaken</a:t>
            </a:r>
          </a:p>
        </p:txBody>
      </p:sp>
      <p:sp>
        <p:nvSpPr>
          <p:cNvPr id="3" name="Ondertitel 2">
            <a:extLst>
              <a:ext uri="{FF2B5EF4-FFF2-40B4-BE49-F238E27FC236}">
                <a16:creationId xmlns:a16="http://schemas.microsoft.com/office/drawing/2014/main" id="{EDB84E9A-8C47-8657-F118-A1E62E88AD51}"/>
              </a:ext>
            </a:extLst>
          </p:cNvPr>
          <p:cNvSpPr>
            <a:spLocks noGrp="1"/>
          </p:cNvSpPr>
          <p:nvPr>
            <p:ph type="subTitle" idx="1"/>
          </p:nvPr>
        </p:nvSpPr>
        <p:spPr/>
        <p:txBody>
          <a:bodyPr/>
          <a:lstStyle/>
          <a:p>
            <a:r>
              <a:rPr lang="nl-NL" dirty="0"/>
              <a:t>objectafbakening / open normen</a:t>
            </a:r>
          </a:p>
        </p:txBody>
      </p:sp>
    </p:spTree>
    <p:extLst>
      <p:ext uri="{BB962C8B-B14F-4D97-AF65-F5344CB8AC3E}">
        <p14:creationId xmlns:p14="http://schemas.microsoft.com/office/powerpoint/2010/main" val="27307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0782F-8B01-25C4-911F-F005CE6DFB9F}"/>
              </a:ext>
            </a:extLst>
          </p:cNvPr>
          <p:cNvSpPr>
            <a:spLocks noGrp="1"/>
          </p:cNvSpPr>
          <p:nvPr>
            <p:ph type="ctrTitle"/>
          </p:nvPr>
        </p:nvSpPr>
        <p:spPr>
          <a:xfrm>
            <a:off x="1524000" y="1122363"/>
            <a:ext cx="9144000" cy="626538"/>
          </a:xfrm>
        </p:spPr>
        <p:txBody>
          <a:bodyPr>
            <a:noAutofit/>
          </a:bodyPr>
          <a:lstStyle/>
          <a:p>
            <a:r>
              <a:rPr lang="nl-NL" sz="4000" dirty="0"/>
              <a:t>Heffing Box 1</a:t>
            </a:r>
          </a:p>
        </p:txBody>
      </p:sp>
      <p:sp>
        <p:nvSpPr>
          <p:cNvPr id="3" name="Ondertitel 2">
            <a:extLst>
              <a:ext uri="{FF2B5EF4-FFF2-40B4-BE49-F238E27FC236}">
                <a16:creationId xmlns:a16="http://schemas.microsoft.com/office/drawing/2014/main" id="{89F4983F-323A-2FD1-A3A6-E224C61A389F}"/>
              </a:ext>
            </a:extLst>
          </p:cNvPr>
          <p:cNvSpPr>
            <a:spLocks noGrp="1"/>
          </p:cNvSpPr>
          <p:nvPr>
            <p:ph type="subTitle" idx="1"/>
          </p:nvPr>
        </p:nvSpPr>
        <p:spPr>
          <a:xfrm>
            <a:off x="1524000" y="1811046"/>
            <a:ext cx="9144000" cy="4065972"/>
          </a:xfrm>
        </p:spPr>
        <p:txBody>
          <a:bodyPr>
            <a:normAutofit fontScale="47500" lnSpcReduction="20000"/>
          </a:bodyPr>
          <a:lstStyle/>
          <a:p>
            <a:pPr algn="l"/>
            <a:r>
              <a:rPr lang="nl-NL" dirty="0"/>
              <a:t>Progressief tarief </a:t>
            </a:r>
          </a:p>
          <a:p>
            <a:pPr algn="l"/>
            <a:r>
              <a:rPr lang="nl-NL" dirty="0"/>
              <a:t>tariefschijf 1 tot belastbaar inkomen uit werk en woning van € 69.399 van 37,07%; tariefschijf 2 vanaf € 69.399  van 49,5%</a:t>
            </a:r>
          </a:p>
          <a:p>
            <a:pPr algn="l"/>
            <a:br>
              <a:rPr lang="nl-NL" b="1" dirty="0"/>
            </a:br>
            <a:r>
              <a:rPr lang="nl-NL" b="1" dirty="0"/>
              <a:t>Winst uit onderneming / Resultaat uit overige werkzaamheden</a:t>
            </a:r>
          </a:p>
          <a:p>
            <a:pPr algn="l"/>
            <a:r>
              <a:rPr lang="nl-NL" dirty="0"/>
              <a:t>MKB-vrijstelling (14% van de winst) en investeringsaftrek alleen voor ondernemers;</a:t>
            </a:r>
          </a:p>
          <a:p>
            <a:pPr algn="l"/>
            <a:r>
              <a:rPr lang="nl-NL" dirty="0"/>
              <a:t>Huurbaten zijn belast, kosten aftrekbaar, vermogenswinsten zijn belast, vermogensverliezen aftrekbaar.</a:t>
            </a:r>
          </a:p>
          <a:p>
            <a:pPr algn="l"/>
            <a:br>
              <a:rPr lang="nl-NL" b="1" dirty="0"/>
            </a:br>
            <a:r>
              <a:rPr lang="nl-NL" b="1" dirty="0"/>
              <a:t>Eigenwoning</a:t>
            </a:r>
          </a:p>
          <a:p>
            <a:pPr algn="l"/>
            <a:r>
              <a:rPr lang="nl-NL" u="sng" dirty="0"/>
              <a:t>Tijdelijke verhuur</a:t>
            </a:r>
            <a:br>
              <a:rPr lang="nl-NL" dirty="0"/>
            </a:br>
            <a:r>
              <a:rPr lang="nl-NL" dirty="0"/>
              <a:t>Huuropbrengsten verminderd met de verhuur verband houdende kosten, zijn voor 70% belast.</a:t>
            </a:r>
            <a:br>
              <a:rPr lang="nl-NL" dirty="0"/>
            </a:br>
            <a:r>
              <a:rPr lang="nl-NL" dirty="0"/>
              <a:t>De reguliere eigen woningregeling (eigenwoning forfait + </a:t>
            </a:r>
            <a:r>
              <a:rPr lang="nl-NL" dirty="0" err="1"/>
              <a:t>rente-aftrek</a:t>
            </a:r>
            <a:r>
              <a:rPr lang="nl-NL" dirty="0"/>
              <a:t> en overige aftrekbare kosten) blijven van toepassing voor de gehele eigen woning.</a:t>
            </a:r>
            <a:br>
              <a:rPr lang="nl-NL" dirty="0"/>
            </a:br>
            <a:br>
              <a:rPr lang="nl-NL" dirty="0"/>
            </a:br>
            <a:endParaRPr lang="nl-NL" dirty="0"/>
          </a:p>
          <a:p>
            <a:pPr algn="l"/>
            <a:r>
              <a:rPr lang="nl-NL" u="sng" dirty="0"/>
              <a:t>Kamerverhuurvrijstelling € 5.711 (2022) </a:t>
            </a:r>
            <a:br>
              <a:rPr lang="nl-NL" dirty="0"/>
            </a:br>
            <a:r>
              <a:rPr lang="nl-NL" dirty="0"/>
              <a:t>deel van de eigenwoning; geen zelfstandige woning</a:t>
            </a:r>
            <a:br>
              <a:rPr lang="nl-NL" dirty="0"/>
            </a:br>
            <a:r>
              <a:rPr lang="nl-NL" dirty="0"/>
              <a:t>huurder en verhuurder staan de gehele huurperiode bij het GBA ingeschreven op hetzelfde adres.</a:t>
            </a:r>
            <a:br>
              <a:rPr lang="nl-NL" dirty="0"/>
            </a:br>
            <a:r>
              <a:rPr lang="nl-NL" dirty="0"/>
              <a:t>Eigenwoningregeling (forfait + </a:t>
            </a:r>
            <a:r>
              <a:rPr lang="nl-NL" dirty="0" err="1"/>
              <a:t>rente-aftrek</a:t>
            </a:r>
            <a:r>
              <a:rPr lang="nl-NL" dirty="0"/>
              <a:t> en overige aftrekbare kosten) blijven van toepassing voor het geheel.</a:t>
            </a:r>
          </a:p>
          <a:p>
            <a:pPr algn="l"/>
            <a:r>
              <a:rPr lang="nl-NL" dirty="0"/>
              <a:t>Belastingdienst (website): voldoet u niet aan alle voorwaarden voor de kamerverhuurvrijstelling? Dan moet u een deel van uw woning opgeven als bezitting. En een deel van uw woningschuldschuld als schuld in box 3. Verhuurt u bijvoorbeeld een kwart van uw woning? Dan geeft u een kwart van de WOZ-waarde van uw woning en een kwart van uw eigenwoningschuld op in box 3. Daarnaast zijn de normale regels voor de eigen woning van toepassing.</a:t>
            </a:r>
            <a:br>
              <a:rPr lang="nl-NL" dirty="0"/>
            </a:br>
            <a:r>
              <a:rPr lang="nl-NL" dirty="0"/>
              <a:t>Doordat de WOZ-waarde van uw woning lager wordt, is uw eigenwoningforfait lager. Maar u hebt hierdoor ook minder renteaftrek.</a:t>
            </a:r>
          </a:p>
          <a:p>
            <a:pPr algn="l"/>
            <a:r>
              <a:rPr lang="nl-NL" dirty="0"/>
              <a:t>Let op! Verhuurt u slechts tijdelijk een deel van uw eigen woning? Dan gelden de regels voor tijdelijke verhuur.</a:t>
            </a:r>
            <a:br>
              <a:rPr lang="nl-NL" dirty="0"/>
            </a:br>
            <a:endParaRPr lang="nl-NL" dirty="0"/>
          </a:p>
          <a:p>
            <a:pPr algn="l"/>
            <a:endParaRPr lang="nl-NL" dirty="0"/>
          </a:p>
        </p:txBody>
      </p:sp>
    </p:spTree>
    <p:extLst>
      <p:ext uri="{BB962C8B-B14F-4D97-AF65-F5344CB8AC3E}">
        <p14:creationId xmlns:p14="http://schemas.microsoft.com/office/powerpoint/2010/main" val="87490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AD75AB-2A77-466A-4296-852856480442}"/>
              </a:ext>
            </a:extLst>
          </p:cNvPr>
          <p:cNvSpPr>
            <a:spLocks noGrp="1"/>
          </p:cNvSpPr>
          <p:nvPr>
            <p:ph type="title"/>
          </p:nvPr>
        </p:nvSpPr>
        <p:spPr/>
        <p:txBody>
          <a:bodyPr/>
          <a:lstStyle/>
          <a:p>
            <a:pPr algn="ctr"/>
            <a:r>
              <a:rPr lang="nl-NL" dirty="0"/>
              <a:t>Heffing Box 3</a:t>
            </a:r>
          </a:p>
        </p:txBody>
      </p:sp>
      <p:sp>
        <p:nvSpPr>
          <p:cNvPr id="3" name="Tijdelijke aanduiding voor inhoud 2">
            <a:extLst>
              <a:ext uri="{FF2B5EF4-FFF2-40B4-BE49-F238E27FC236}">
                <a16:creationId xmlns:a16="http://schemas.microsoft.com/office/drawing/2014/main" id="{7B7BAF35-62F1-58E4-6D40-6876E26EBA7F}"/>
              </a:ext>
            </a:extLst>
          </p:cNvPr>
          <p:cNvSpPr>
            <a:spLocks noGrp="1"/>
          </p:cNvSpPr>
          <p:nvPr>
            <p:ph idx="1"/>
          </p:nvPr>
        </p:nvSpPr>
        <p:spPr/>
        <p:txBody>
          <a:bodyPr>
            <a:normAutofit lnSpcReduction="10000"/>
          </a:bodyPr>
          <a:lstStyle/>
          <a:p>
            <a:r>
              <a:rPr lang="nl-NL" dirty="0"/>
              <a:t>Heffing Box 3 in 2022 nog niet bekend, tarief 2022: 31% en in 2023: 32%;</a:t>
            </a:r>
          </a:p>
          <a:p>
            <a:r>
              <a:rPr lang="nl-NL" dirty="0"/>
              <a:t>HR 24 december 2021 (Kerstarrest)</a:t>
            </a:r>
          </a:p>
          <a:p>
            <a:r>
              <a:rPr lang="nl-NL" dirty="0"/>
              <a:t>Heffingssystematiek Box 3 nieuw (Rechtsherstel) voor </a:t>
            </a:r>
            <a:r>
              <a:rPr lang="nl-NL" dirty="0">
                <a:highlight>
                  <a:srgbClr val="FFFF00"/>
                </a:highlight>
              </a:rPr>
              <a:t>2021</a:t>
            </a:r>
            <a:br>
              <a:rPr lang="nl-NL" dirty="0"/>
            </a:br>
            <a:r>
              <a:rPr lang="nl-NL" dirty="0"/>
              <a:t>Spaargeld								0,01%</a:t>
            </a:r>
            <a:br>
              <a:rPr lang="nl-NL" dirty="0"/>
            </a:br>
            <a:r>
              <a:rPr lang="nl-NL" dirty="0"/>
              <a:t>Beleggingen/OG/overige vorderingen			5,69%</a:t>
            </a:r>
            <a:br>
              <a:rPr lang="nl-NL" dirty="0"/>
            </a:br>
            <a:r>
              <a:rPr lang="nl-NL" dirty="0"/>
              <a:t>Schulden verminderd met drempel € 6.200 	     -/-	2,64%</a:t>
            </a:r>
            <a:br>
              <a:rPr lang="nl-NL" dirty="0"/>
            </a:br>
            <a:r>
              <a:rPr lang="nl-NL" dirty="0"/>
              <a:t>Tarief 2021: 31%</a:t>
            </a:r>
          </a:p>
          <a:p>
            <a:r>
              <a:rPr lang="nl-NL" dirty="0"/>
              <a:t>Vermogensaanwasbelasting lijkt te gaan worden ingevoerd met ingang van het jaar 2026 (huurbaten en waardestijging zijn belast, kosten en waardedaling zijn aftrekbaar).</a:t>
            </a:r>
          </a:p>
        </p:txBody>
      </p:sp>
    </p:spTree>
    <p:extLst>
      <p:ext uri="{BB962C8B-B14F-4D97-AF65-F5344CB8AC3E}">
        <p14:creationId xmlns:p14="http://schemas.microsoft.com/office/powerpoint/2010/main" val="356931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BD9DF-071F-BC33-3457-2B4D03A9EE32}"/>
              </a:ext>
            </a:extLst>
          </p:cNvPr>
          <p:cNvSpPr>
            <a:spLocks noGrp="1"/>
          </p:cNvSpPr>
          <p:nvPr>
            <p:ph type="title"/>
          </p:nvPr>
        </p:nvSpPr>
        <p:spPr>
          <a:xfrm>
            <a:off x="838200" y="365126"/>
            <a:ext cx="10515600" cy="1002036"/>
          </a:xfrm>
        </p:spPr>
        <p:txBody>
          <a:bodyPr>
            <a:normAutofit/>
          </a:bodyPr>
          <a:lstStyle/>
          <a:p>
            <a:pPr algn="ctr"/>
            <a:r>
              <a:rPr lang="nl-NL" sz="4000" dirty="0"/>
              <a:t>Arbitrage Box 1 </a:t>
            </a:r>
            <a:r>
              <a:rPr lang="nl-NL" sz="4000" dirty="0" err="1"/>
              <a:t>vs</a:t>
            </a:r>
            <a:r>
              <a:rPr lang="nl-NL" sz="4000" dirty="0"/>
              <a:t> Box 3</a:t>
            </a:r>
          </a:p>
        </p:txBody>
      </p:sp>
      <p:sp>
        <p:nvSpPr>
          <p:cNvPr id="3" name="Tijdelijke aanduiding voor inhoud 2">
            <a:extLst>
              <a:ext uri="{FF2B5EF4-FFF2-40B4-BE49-F238E27FC236}">
                <a16:creationId xmlns:a16="http://schemas.microsoft.com/office/drawing/2014/main" id="{CF396ABB-4CD9-E3BC-6977-E024E2753FE8}"/>
              </a:ext>
            </a:extLst>
          </p:cNvPr>
          <p:cNvSpPr>
            <a:spLocks noGrp="1"/>
          </p:cNvSpPr>
          <p:nvPr>
            <p:ph idx="1"/>
          </p:nvPr>
        </p:nvSpPr>
        <p:spPr>
          <a:xfrm>
            <a:off x="838200" y="1367162"/>
            <a:ext cx="10515600" cy="5125712"/>
          </a:xfrm>
        </p:spPr>
        <p:txBody>
          <a:bodyPr>
            <a:normAutofit fontScale="47500" lnSpcReduction="20000"/>
          </a:bodyPr>
          <a:lstStyle/>
          <a:p>
            <a:r>
              <a:rPr lang="nl-NL" i="1" dirty="0"/>
              <a:t>Definitie eigen woning </a:t>
            </a:r>
            <a:r>
              <a:rPr lang="nl-NL" dirty="0"/>
              <a:t>(tuinhuisje arrest)</a:t>
            </a:r>
            <a:br>
              <a:rPr lang="nl-NL" dirty="0"/>
            </a:br>
            <a:r>
              <a:rPr lang="nl-NL" dirty="0"/>
              <a:t>aanhorigheid (tuinhuisje) behoort tot de eigen woning, het maakt volgens de HR niet uit of de verhuur betrekking heeft op de gehele eigen woning of een gedeelte van de eigen woning</a:t>
            </a:r>
          </a:p>
          <a:p>
            <a:r>
              <a:rPr lang="nl-NL" i="1" dirty="0"/>
              <a:t>Normaal actief vermogensbeheer</a:t>
            </a:r>
            <a:br>
              <a:rPr lang="nl-NL" dirty="0"/>
            </a:br>
            <a:r>
              <a:rPr lang="nl-NL" dirty="0"/>
              <a:t>Werkzaamheden zullen noodgedwongen altijd nodig zijn bij de verhuur van onroerende zaken, denk aan o.a. corresponderen en contact met huurders, het incasseren van de huur, het bijhouden van de administratie, het houden van enige toezicht, het verrichten van schoonmaak- en lichte onderhoudswerkzaamheden. Dergelijke werkzaamheden gaan het normale actieve vermogensbeheer niet te buiten. </a:t>
            </a:r>
          </a:p>
          <a:p>
            <a:r>
              <a:rPr lang="nl-NL" dirty="0"/>
              <a:t>werkzaamheden </a:t>
            </a:r>
            <a:r>
              <a:rPr lang="nl-NL" sz="2800" dirty="0"/>
              <a:t>die normaal, actief vermogensbeheer te buiten gaan</a:t>
            </a:r>
            <a:br>
              <a:rPr lang="nl-NL" sz="2800" dirty="0"/>
            </a:br>
            <a:br>
              <a:rPr lang="nl-NL" sz="2800" dirty="0"/>
            </a:br>
            <a:br>
              <a:rPr lang="nl-NL" b="1" i="1" dirty="0"/>
            </a:br>
            <a:r>
              <a:rPr lang="nl-NL" sz="2800" b="1" dirty="0"/>
              <a:t>HR 1 september 1976 </a:t>
            </a:r>
            <a:r>
              <a:rPr lang="nl-NL" sz="2800" dirty="0"/>
              <a:t>(gewezen in het kader van een fiscale beleggingsinstelling voor de VPB; was er sprake van een materiële onderneming?):</a:t>
            </a:r>
            <a:br>
              <a:rPr lang="nl-NL" sz="2800" dirty="0"/>
            </a:br>
            <a:r>
              <a:rPr lang="nl-NL" sz="2800" i="1" dirty="0"/>
              <a:t>Van beleggen is geen sprake indien het rendabel maken van de onroerende goederen geschiedt door middel van arbeid welke de eigenaar van de onroerende goederen verricht of door werknemers laat verrichten en deze arbeid naar haar aard of relatieve omvang - dat wil zeggen: in verhouding tot de grootte van het in onroerende goederen belegde vermogen bepaalde omvang – </a:t>
            </a:r>
            <a:r>
              <a:rPr lang="nl-NL" sz="2800" i="1" u="sng" dirty="0"/>
              <a:t>onmiskenbaar ten doel heeft het behalen van voordelen naast </a:t>
            </a:r>
            <a:r>
              <a:rPr lang="nl-NL" sz="2800" i="1" dirty="0"/>
              <a:t>het uit de onroerende goederen genoten rendement dan wel van voordelen uit de onroerende goederen, welke het aan een belegger in zodanige goederen normaliter opkomende rendement te boven gaan.</a:t>
            </a:r>
            <a:br>
              <a:rPr lang="nl-NL" i="1" dirty="0"/>
            </a:br>
            <a:endParaRPr lang="nl-NL" i="1" dirty="0"/>
          </a:p>
          <a:p>
            <a:r>
              <a:rPr lang="nl-NL" sz="2800" b="1" i="1" dirty="0"/>
              <a:t>HR 17 augustus 1994 </a:t>
            </a:r>
            <a:r>
              <a:rPr lang="nl-NL" sz="2800" i="1" dirty="0"/>
              <a:t>(verhuur van 18 kamers in twee panden in eigendom, waarvan één pand wordt bewoond door belastingplichtige zelf; belastingplichtige wil winst uit onderneming, inspecteur inkomsten uit vermogen)</a:t>
            </a:r>
            <a:br>
              <a:rPr lang="nl-NL" sz="2800" i="1" dirty="0"/>
            </a:br>
            <a:br>
              <a:rPr lang="nl-NL" sz="2800" i="1" dirty="0"/>
            </a:br>
            <a:r>
              <a:rPr lang="nl-NL" i="1" dirty="0"/>
              <a:t>De gemeenschappelijke ruimten van de panden worden door belanghebbende zelf schoon gehouden, die voorts ook zelf alle voorkomende onderhoudswerkzaamheden verricht, de huren int en de administratie verzorgt. Het Hof acht geen sprake van winst uit onderneming.</a:t>
            </a:r>
            <a:br>
              <a:rPr lang="nl-NL" i="1" dirty="0"/>
            </a:br>
            <a:r>
              <a:rPr lang="nl-NL" i="1" dirty="0"/>
              <a:t>HR: Het Hof heeft onvoldoende onderzocht of aard en omvang van de door belanghebbende ter zake van de kamerverhuur verrichte werkzaamheden meer hebben omvat dan bij normaal vermogensbeheer gebruikelijk is. Terug verwijzing.</a:t>
            </a:r>
            <a:br>
              <a:rPr lang="nl-NL" i="1" dirty="0"/>
            </a:br>
            <a:br>
              <a:rPr lang="nl-NL" sz="2800" i="1" dirty="0"/>
            </a:br>
            <a:r>
              <a:rPr lang="nl-NL" sz="2800" i="1" dirty="0"/>
              <a:t>De exploitatie van onroerende zaken vormt een materiële onderneming als, ten eerste, de aard en de omvang van de werkzaamheden </a:t>
            </a:r>
            <a:r>
              <a:rPr lang="nl-NL" sz="2800" i="1" u="sng" dirty="0"/>
              <a:t>meer omvatten</a:t>
            </a:r>
            <a:r>
              <a:rPr lang="nl-NL" sz="2800" i="1" dirty="0"/>
              <a:t> dan bij normaal actief vermogensbeheer gebruikelijk is en, ten tweede, de werkzaamheden </a:t>
            </a:r>
            <a:r>
              <a:rPr lang="nl-NL" sz="2800" i="1" u="sng" dirty="0"/>
              <a:t>ten doel hebben</a:t>
            </a:r>
            <a:r>
              <a:rPr lang="nl-NL" sz="2800" i="1" dirty="0"/>
              <a:t> het behalen van voordeel dat het bij normaal vermogensbeheer opkomende rendement te boven gaat.</a:t>
            </a:r>
            <a:br>
              <a:rPr lang="nl-NL" sz="2800" i="1" dirty="0"/>
            </a:br>
            <a:endParaRPr lang="nl-NL" i="1" dirty="0"/>
          </a:p>
          <a:p>
            <a:r>
              <a:rPr lang="nl-NL" i="1" dirty="0"/>
              <a:t>Van belang: a) aard en b) omvang van de werkzaamheden en c) oogmerk van de werkzaamheden om een hoger rendement te behalen dan bij normaal vermogensbeheer.</a:t>
            </a:r>
            <a:br>
              <a:rPr lang="nl-NL" sz="2700" i="1" dirty="0"/>
            </a:br>
            <a:endParaRPr lang="nl-NL" sz="2700" i="1" dirty="0"/>
          </a:p>
          <a:p>
            <a:endParaRPr lang="nl-NL" i="1" dirty="0"/>
          </a:p>
          <a:p>
            <a:endParaRPr lang="nl-NL" dirty="0"/>
          </a:p>
          <a:p>
            <a:endParaRPr lang="nl-NL" dirty="0"/>
          </a:p>
        </p:txBody>
      </p:sp>
    </p:spTree>
    <p:extLst>
      <p:ext uri="{BB962C8B-B14F-4D97-AF65-F5344CB8AC3E}">
        <p14:creationId xmlns:p14="http://schemas.microsoft.com/office/powerpoint/2010/main" val="1942316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701474-8AC4-2268-36E8-90A8D3D509C6}"/>
              </a:ext>
            </a:extLst>
          </p:cNvPr>
          <p:cNvSpPr>
            <a:spLocks noGrp="1"/>
          </p:cNvSpPr>
          <p:nvPr>
            <p:ph type="title"/>
          </p:nvPr>
        </p:nvSpPr>
        <p:spPr/>
        <p:txBody>
          <a:bodyPr/>
          <a:lstStyle/>
          <a:p>
            <a:pPr algn="ctr"/>
            <a:r>
              <a:rPr lang="nl-NL" sz="4400" dirty="0"/>
              <a:t>Arbitrage Box 1 </a:t>
            </a:r>
            <a:r>
              <a:rPr lang="nl-NL" sz="4400" dirty="0" err="1"/>
              <a:t>vs</a:t>
            </a:r>
            <a:r>
              <a:rPr lang="nl-NL" sz="4400" dirty="0"/>
              <a:t> Box 3,</a:t>
            </a:r>
            <a:br>
              <a:rPr lang="nl-NL" sz="4400" dirty="0"/>
            </a:br>
            <a:r>
              <a:rPr lang="nl-NL" sz="4400" dirty="0"/>
              <a:t>afpellen</a:t>
            </a:r>
            <a:endParaRPr lang="nl-NL" dirty="0"/>
          </a:p>
        </p:txBody>
      </p:sp>
      <p:sp>
        <p:nvSpPr>
          <p:cNvPr id="3" name="Tijdelijke aanduiding voor inhoud 2">
            <a:extLst>
              <a:ext uri="{FF2B5EF4-FFF2-40B4-BE49-F238E27FC236}">
                <a16:creationId xmlns:a16="http://schemas.microsoft.com/office/drawing/2014/main" id="{BBF733E0-0005-E5C3-C387-FA88405E9197}"/>
              </a:ext>
            </a:extLst>
          </p:cNvPr>
          <p:cNvSpPr>
            <a:spLocks noGrp="1"/>
          </p:cNvSpPr>
          <p:nvPr>
            <p:ph idx="1"/>
          </p:nvPr>
        </p:nvSpPr>
        <p:spPr/>
        <p:txBody>
          <a:bodyPr>
            <a:normAutofit fontScale="55000" lnSpcReduction="20000"/>
          </a:bodyPr>
          <a:lstStyle/>
          <a:p>
            <a:r>
              <a:rPr lang="nl-NL" i="1" dirty="0"/>
              <a:t>Van belang: a) aard en b) omvang van de werkzaamheden en c) oogmerk van de werkzaamheden om een hoger rendement te behalen dan bij normaal vermogensbeheer.</a:t>
            </a:r>
            <a:br>
              <a:rPr lang="nl-NL" i="1" dirty="0"/>
            </a:br>
            <a:br>
              <a:rPr lang="nl-NL" i="1" dirty="0"/>
            </a:br>
            <a:r>
              <a:rPr lang="nl-NL" i="1" dirty="0"/>
              <a:t>(Gewetens)vraag: worden de aard en omvang van de werkzaamheden verricht om meer rendement te behalen dan de concurrent? </a:t>
            </a:r>
            <a:br>
              <a:rPr lang="nl-NL" i="1" dirty="0"/>
            </a:br>
            <a:br>
              <a:rPr lang="nl-NL" i="1" dirty="0"/>
            </a:br>
            <a:r>
              <a:rPr lang="nl-NL" i="1" dirty="0"/>
              <a:t>Afpellen: W.U.O., zo nee, R.O.W., zo nee, E.W., zo nee, Box 3, zo nee, dan onbelast.</a:t>
            </a:r>
            <a:br>
              <a:rPr lang="nl-NL" i="1" dirty="0"/>
            </a:br>
            <a:endParaRPr lang="nl-NL" i="1" dirty="0"/>
          </a:p>
          <a:p>
            <a:r>
              <a:rPr lang="nl-NL" i="1" dirty="0"/>
              <a:t>Tijdelijke/Incidentele verhuur</a:t>
            </a:r>
            <a:br>
              <a:rPr lang="nl-NL" i="1" dirty="0"/>
            </a:br>
            <a:endParaRPr lang="nl-NL" i="1" dirty="0"/>
          </a:p>
          <a:p>
            <a:r>
              <a:rPr lang="nl-NL" i="1" dirty="0"/>
              <a:t>Permanente verhuur</a:t>
            </a:r>
            <a:br>
              <a:rPr lang="nl-NL" i="1" dirty="0"/>
            </a:br>
            <a:endParaRPr lang="nl-NL" i="1" dirty="0"/>
          </a:p>
          <a:p>
            <a:r>
              <a:rPr lang="nl-NL" i="1" dirty="0"/>
              <a:t>Zelfstandig gedeelte van de woning</a:t>
            </a:r>
            <a:br>
              <a:rPr lang="nl-NL" i="1" dirty="0"/>
            </a:br>
            <a:endParaRPr lang="nl-NL" i="1" dirty="0"/>
          </a:p>
          <a:p>
            <a:r>
              <a:rPr lang="nl-NL" sz="2700" i="1" dirty="0"/>
              <a:t>Niet zelfstandig gedeelte van de woning</a:t>
            </a:r>
            <a:br>
              <a:rPr lang="nl-NL" dirty="0"/>
            </a:br>
            <a:endParaRPr lang="nl-NL" dirty="0"/>
          </a:p>
          <a:p>
            <a:r>
              <a:rPr lang="nl-NL" i="1" dirty="0" err="1"/>
              <a:t>Airbnb</a:t>
            </a:r>
            <a:br>
              <a:rPr lang="nl-NL" dirty="0"/>
            </a:br>
            <a:endParaRPr lang="nl-NL" dirty="0"/>
          </a:p>
          <a:p>
            <a:r>
              <a:rPr lang="nl-NL" i="1" dirty="0"/>
              <a:t>Bed &amp; </a:t>
            </a:r>
            <a:r>
              <a:rPr lang="nl-NL" i="1" dirty="0" err="1"/>
              <a:t>Breakfast</a:t>
            </a:r>
            <a:endParaRPr lang="nl-NL" i="1" dirty="0"/>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281472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44D61-188A-B646-B9B9-550C0100797D}"/>
              </a:ext>
            </a:extLst>
          </p:cNvPr>
          <p:cNvSpPr>
            <a:spLocks noGrp="1"/>
          </p:cNvSpPr>
          <p:nvPr>
            <p:ph type="title"/>
          </p:nvPr>
        </p:nvSpPr>
        <p:spPr/>
        <p:txBody>
          <a:bodyPr/>
          <a:lstStyle/>
          <a:p>
            <a:pPr algn="ctr"/>
            <a:r>
              <a:rPr lang="nl-NL" dirty="0"/>
              <a:t>Bed &amp; </a:t>
            </a:r>
            <a:r>
              <a:rPr lang="nl-NL" dirty="0" err="1"/>
              <a:t>Breakfast</a:t>
            </a:r>
            <a:endParaRPr lang="nl-NL" dirty="0"/>
          </a:p>
        </p:txBody>
      </p:sp>
      <p:sp>
        <p:nvSpPr>
          <p:cNvPr id="3" name="Tijdelijke aanduiding voor inhoud 2">
            <a:extLst>
              <a:ext uri="{FF2B5EF4-FFF2-40B4-BE49-F238E27FC236}">
                <a16:creationId xmlns:a16="http://schemas.microsoft.com/office/drawing/2014/main" id="{14EFC138-FC5D-2F43-69CA-163946EA272B}"/>
              </a:ext>
            </a:extLst>
          </p:cNvPr>
          <p:cNvSpPr>
            <a:spLocks noGrp="1"/>
          </p:cNvSpPr>
          <p:nvPr>
            <p:ph idx="1"/>
          </p:nvPr>
        </p:nvSpPr>
        <p:spPr/>
        <p:txBody>
          <a:bodyPr>
            <a:normAutofit fontScale="85000" lnSpcReduction="20000"/>
          </a:bodyPr>
          <a:lstStyle/>
          <a:p>
            <a:r>
              <a:rPr lang="nl-NL" dirty="0"/>
              <a:t>Meer werkzaamheden gericht op een hoger rendement?</a:t>
            </a:r>
          </a:p>
          <a:p>
            <a:pPr marL="0" indent="0">
              <a:buNone/>
            </a:pPr>
            <a:br>
              <a:rPr lang="nl-NL" dirty="0"/>
            </a:br>
            <a:r>
              <a:rPr lang="nl-NL" dirty="0"/>
              <a:t>Verzorgen van ontbijt, koffie, lunchpakketten?</a:t>
            </a:r>
          </a:p>
          <a:p>
            <a:pPr marL="0" indent="0">
              <a:buNone/>
            </a:pPr>
            <a:r>
              <a:rPr lang="nl-NL" dirty="0"/>
              <a:t>Persoonlijke ontvangst van de gasten?</a:t>
            </a:r>
          </a:p>
          <a:p>
            <a:pPr marL="0" indent="0">
              <a:buNone/>
            </a:pPr>
            <a:r>
              <a:rPr lang="nl-NL" dirty="0"/>
              <a:t>Champagne of een ander welkomstdrankje?</a:t>
            </a:r>
          </a:p>
          <a:p>
            <a:pPr marL="0" indent="0">
              <a:buNone/>
            </a:pPr>
            <a:r>
              <a:rPr lang="nl-NL" dirty="0" err="1"/>
              <a:t>Standby</a:t>
            </a:r>
            <a:r>
              <a:rPr lang="nl-NL" dirty="0"/>
              <a:t> voor de gasten bij vragen of in noodsituaties?</a:t>
            </a:r>
          </a:p>
          <a:p>
            <a:pPr marL="0" indent="0">
              <a:buNone/>
            </a:pPr>
            <a:r>
              <a:rPr lang="nl-NL" dirty="0"/>
              <a:t>Gids, verhuur fietsen, tips en </a:t>
            </a:r>
            <a:r>
              <a:rPr lang="nl-NL" dirty="0" err="1"/>
              <a:t>trics</a:t>
            </a:r>
            <a:r>
              <a:rPr lang="nl-NL" dirty="0"/>
              <a:t>?</a:t>
            </a:r>
            <a:br>
              <a:rPr lang="nl-NL" dirty="0"/>
            </a:br>
            <a:r>
              <a:rPr lang="nl-NL" dirty="0"/>
              <a:t>Etc.</a:t>
            </a:r>
            <a:br>
              <a:rPr lang="nl-NL" dirty="0"/>
            </a:br>
            <a:br>
              <a:rPr lang="nl-NL" dirty="0"/>
            </a:br>
            <a:r>
              <a:rPr lang="nl-NL" dirty="0"/>
              <a:t>Indien R.O.W. op basis van de feiten en omstandigheden, dan is W.U.O. te prefereren (MKB-vrijstelling, investeringsaftrek en indien aan urencriterium wordt voldaan: zelfstandigenaftrek). </a:t>
            </a:r>
            <a:br>
              <a:rPr lang="nl-NL" dirty="0"/>
            </a:br>
            <a:br>
              <a:rPr lang="nl-NL" dirty="0"/>
            </a:b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46545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DBD8A-648E-12F9-61B4-EB0B102E3D93}"/>
              </a:ext>
            </a:extLst>
          </p:cNvPr>
          <p:cNvSpPr>
            <a:spLocks noGrp="1"/>
          </p:cNvSpPr>
          <p:nvPr>
            <p:ph type="title"/>
          </p:nvPr>
        </p:nvSpPr>
        <p:spPr/>
        <p:txBody>
          <a:bodyPr/>
          <a:lstStyle/>
          <a:p>
            <a:pPr algn="ctr"/>
            <a:r>
              <a:rPr lang="nl-NL" dirty="0"/>
              <a:t>Omzetbelasting,</a:t>
            </a:r>
            <a:br>
              <a:rPr lang="nl-NL" dirty="0"/>
            </a:br>
            <a:r>
              <a:rPr lang="nl-NL" dirty="0"/>
              <a:t>al snel ondernemer</a:t>
            </a:r>
          </a:p>
        </p:txBody>
      </p:sp>
      <p:sp>
        <p:nvSpPr>
          <p:cNvPr id="3" name="Tijdelijke aanduiding voor inhoud 2">
            <a:extLst>
              <a:ext uri="{FF2B5EF4-FFF2-40B4-BE49-F238E27FC236}">
                <a16:creationId xmlns:a16="http://schemas.microsoft.com/office/drawing/2014/main" id="{F779B553-16A8-A8C2-985B-999A9B8BD839}"/>
              </a:ext>
            </a:extLst>
          </p:cNvPr>
          <p:cNvSpPr>
            <a:spLocks noGrp="1"/>
          </p:cNvSpPr>
          <p:nvPr>
            <p:ph idx="1"/>
          </p:nvPr>
        </p:nvSpPr>
        <p:spPr/>
        <p:txBody>
          <a:bodyPr>
            <a:normAutofit fontScale="55000" lnSpcReduction="20000"/>
          </a:bodyPr>
          <a:lstStyle/>
          <a:p>
            <a:r>
              <a:rPr lang="nl-NL" dirty="0"/>
              <a:t>Artikel 7, leden 1 en 2, sub b Wet OB 1968</a:t>
            </a:r>
            <a:br>
              <a:rPr lang="nl-NL" dirty="0"/>
            </a:br>
            <a:r>
              <a:rPr lang="nl-NL" dirty="0"/>
              <a:t>Ondernemer is ieder die een bedrijf zelfstandig uitoefent. </a:t>
            </a:r>
            <a:br>
              <a:rPr lang="nl-NL" dirty="0"/>
            </a:br>
            <a:r>
              <a:rPr lang="nl-NL" dirty="0"/>
              <a:t>Waar in deze wet wordt gesproken van bedrijf, wordt daaronder mede verstaan: de exploitatie van een vermogensbestanddeel om er </a:t>
            </a:r>
            <a:r>
              <a:rPr lang="nl-NL" i="1" dirty="0"/>
              <a:t>duurzaam</a:t>
            </a:r>
            <a:r>
              <a:rPr lang="nl-NL" dirty="0"/>
              <a:t> opbrengst uit te verkrijgen.</a:t>
            </a:r>
          </a:p>
          <a:p>
            <a:endParaRPr lang="nl-NL" dirty="0"/>
          </a:p>
          <a:p>
            <a:r>
              <a:rPr lang="nl-NL" dirty="0"/>
              <a:t>Artikel 11, lid, lid 1, b, sub 2. Hoofdregel: verhuur van onroerende zaken is vrijgesteld van omzetbelasting met uitzondering van de verhuur binnen het kader van het hotel-, pension, kamp- en vakantiebestedingsbedrijf aan personen, die daar slechts voor een korte periode verblijf houden. </a:t>
            </a:r>
            <a:br>
              <a:rPr lang="nl-NL" dirty="0"/>
            </a:br>
            <a:r>
              <a:rPr lang="nl-NL" dirty="0"/>
              <a:t>Tarief 9%.</a:t>
            </a:r>
            <a:br>
              <a:rPr lang="nl-NL" dirty="0"/>
            </a:br>
            <a:br>
              <a:rPr lang="nl-NL" dirty="0"/>
            </a:br>
            <a:r>
              <a:rPr lang="nl-NL" dirty="0"/>
              <a:t>Belastingdienst: </a:t>
            </a:r>
            <a:br>
              <a:rPr lang="nl-NL" dirty="0"/>
            </a:br>
            <a:r>
              <a:rPr lang="nl-NL" b="0" i="0" dirty="0">
                <a:solidFill>
                  <a:srgbClr val="000000"/>
                </a:solidFill>
                <a:effectLst/>
                <a:latin typeface="RO Sans"/>
              </a:rPr>
              <a:t>Er is in ieder geval sprake van een ‘korte periode’ als de gasten maximaal 6 maanden in de accommodatie verblijven en zij het middelpunt van hun maatschappelijke leven niet daarnaar verplaatsen. De verhuur van gemeubileerde woningen en appartementen voor </a:t>
            </a:r>
            <a:r>
              <a:rPr lang="nl-NL" b="0" i="0" u="sng" dirty="0">
                <a:solidFill>
                  <a:srgbClr val="000000"/>
                </a:solidFill>
                <a:effectLst/>
                <a:latin typeface="RO Sans"/>
              </a:rPr>
              <a:t>langer</a:t>
            </a:r>
            <a:r>
              <a:rPr lang="nl-NL" b="0" i="0" dirty="0">
                <a:solidFill>
                  <a:srgbClr val="000000"/>
                </a:solidFill>
                <a:effectLst/>
                <a:latin typeface="RO Sans"/>
              </a:rPr>
              <a:t> dan 6 maanden is altijd vrijgesteld van btw.</a:t>
            </a:r>
            <a:endParaRPr lang="nl-NL" dirty="0"/>
          </a:p>
          <a:p>
            <a:r>
              <a:rPr lang="nl-NL" dirty="0"/>
              <a:t>Kleine ondernemersregeling</a:t>
            </a:r>
            <a:br>
              <a:rPr lang="nl-NL" dirty="0"/>
            </a:br>
            <a:r>
              <a:rPr lang="nl-NL" dirty="0"/>
              <a:t>Belastingdienst:</a:t>
            </a:r>
            <a:br>
              <a:rPr lang="nl-NL" dirty="0"/>
            </a:br>
            <a:r>
              <a:rPr lang="nl-NL" b="0" i="0" dirty="0">
                <a:solidFill>
                  <a:srgbClr val="000000"/>
                </a:solidFill>
                <a:effectLst/>
                <a:latin typeface="RO Sans"/>
              </a:rPr>
              <a:t>De kleineondernemersregeling (KOR) is een vrijstelling voor de btw. U kunt gebruik maken van de KOR als u in Nederland bent gevestigd en niet meer dan € 20.000 omzet in 1 kalenderjaar hebt. Als u voldoet aan de voorwaarden en kiest voor de KOR, hoeft u geen btw meer te berekenen aan uw klanten. Ook doet u geen btw-aangifte meer en kunt u geen btw meer terugvragen over uw kosten en investeringen.</a:t>
            </a:r>
            <a:br>
              <a:rPr lang="nl-NL" dirty="0"/>
            </a:br>
            <a:endParaRPr lang="nl-NL" dirty="0"/>
          </a:p>
        </p:txBody>
      </p:sp>
    </p:spTree>
    <p:extLst>
      <p:ext uri="{BB962C8B-B14F-4D97-AF65-F5344CB8AC3E}">
        <p14:creationId xmlns:p14="http://schemas.microsoft.com/office/powerpoint/2010/main" val="3317183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DC9AB-62C7-26D6-1B7B-247C15AD0692}"/>
              </a:ext>
            </a:extLst>
          </p:cNvPr>
          <p:cNvSpPr>
            <a:spLocks noGrp="1"/>
          </p:cNvSpPr>
          <p:nvPr>
            <p:ph type="title"/>
          </p:nvPr>
        </p:nvSpPr>
        <p:spPr/>
        <p:txBody>
          <a:bodyPr/>
          <a:lstStyle/>
          <a:p>
            <a:pPr algn="ctr"/>
            <a:r>
              <a:rPr lang="nl-NL" dirty="0"/>
              <a:t>Casuïstiek</a:t>
            </a:r>
          </a:p>
        </p:txBody>
      </p:sp>
      <p:sp>
        <p:nvSpPr>
          <p:cNvPr id="3" name="Tijdelijke aanduiding voor inhoud 2">
            <a:extLst>
              <a:ext uri="{FF2B5EF4-FFF2-40B4-BE49-F238E27FC236}">
                <a16:creationId xmlns:a16="http://schemas.microsoft.com/office/drawing/2014/main" id="{4F66C359-A1D8-F1BA-BE18-624C108AF03C}"/>
              </a:ext>
            </a:extLst>
          </p:cNvPr>
          <p:cNvSpPr>
            <a:spLocks noGrp="1"/>
          </p:cNvSpPr>
          <p:nvPr>
            <p:ph idx="1"/>
          </p:nvPr>
        </p:nvSpPr>
        <p:spPr/>
        <p:txBody>
          <a:bodyPr/>
          <a:lstStyle/>
          <a:p>
            <a:r>
              <a:rPr lang="nl-NL" dirty="0"/>
              <a:t>Vragen uit de zaal</a:t>
            </a:r>
          </a:p>
        </p:txBody>
      </p:sp>
    </p:spTree>
    <p:extLst>
      <p:ext uri="{BB962C8B-B14F-4D97-AF65-F5344CB8AC3E}">
        <p14:creationId xmlns:p14="http://schemas.microsoft.com/office/powerpoint/2010/main" val="256748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56684-7E44-01D8-19B1-FF36C1450668}"/>
              </a:ext>
            </a:extLst>
          </p:cNvPr>
          <p:cNvSpPr>
            <a:spLocks noGrp="1"/>
          </p:cNvSpPr>
          <p:nvPr>
            <p:ph type="title"/>
          </p:nvPr>
        </p:nvSpPr>
        <p:spPr/>
        <p:txBody>
          <a:bodyPr/>
          <a:lstStyle/>
          <a:p>
            <a:pPr algn="ctr"/>
            <a:r>
              <a:rPr lang="nl-NL" dirty="0"/>
              <a:t>Introductie</a:t>
            </a:r>
          </a:p>
        </p:txBody>
      </p:sp>
      <p:sp>
        <p:nvSpPr>
          <p:cNvPr id="3" name="Tijdelijke aanduiding voor inhoud 2">
            <a:extLst>
              <a:ext uri="{FF2B5EF4-FFF2-40B4-BE49-F238E27FC236}">
                <a16:creationId xmlns:a16="http://schemas.microsoft.com/office/drawing/2014/main" id="{1C5A8A9B-6A52-2EC1-1046-5192236AB170}"/>
              </a:ext>
            </a:extLst>
          </p:cNvPr>
          <p:cNvSpPr>
            <a:spLocks noGrp="1"/>
          </p:cNvSpPr>
          <p:nvPr>
            <p:ph idx="1"/>
          </p:nvPr>
        </p:nvSpPr>
        <p:spPr/>
        <p:txBody>
          <a:bodyPr>
            <a:normAutofit fontScale="77500" lnSpcReduction="20000"/>
          </a:bodyPr>
          <a:lstStyle/>
          <a:p>
            <a:pPr marL="0" indent="0">
              <a:buNone/>
            </a:pPr>
            <a:r>
              <a:rPr lang="nl-NL" dirty="0"/>
              <a:t>mr. S.H. Dijkman (Sang Ho)</a:t>
            </a:r>
          </a:p>
          <a:p>
            <a:pPr marL="0" indent="0">
              <a:buNone/>
            </a:pPr>
            <a:r>
              <a:rPr lang="nl-NL" dirty="0"/>
              <a:t>Partner bij Dijkman en Haddi Adviseurs B.V. te Amsterdam</a:t>
            </a:r>
          </a:p>
          <a:p>
            <a:pPr marL="0" indent="0">
              <a:buNone/>
            </a:pPr>
            <a:r>
              <a:rPr lang="nl-NL" dirty="0"/>
              <a:t>Fiscalist</a:t>
            </a:r>
          </a:p>
          <a:p>
            <a:pPr marL="0" indent="0">
              <a:buNone/>
            </a:pPr>
            <a:endParaRPr lang="nl-NL" dirty="0"/>
          </a:p>
          <a:p>
            <a:r>
              <a:rPr lang="nl-NL" dirty="0"/>
              <a:t>Deze lezing wordt door mij verzorgd op verzoek van het bestuur van Gastvrij Amsterdam;</a:t>
            </a:r>
          </a:p>
          <a:p>
            <a:r>
              <a:rPr lang="nl-NL" dirty="0"/>
              <a:t>De analyse, interpretatie en de lezing zelf alsmede al hetgeen zal worden besproken zijn op persoonlijke titel en op basis van de huidige wetgeving en jurisprudentie; </a:t>
            </a:r>
          </a:p>
          <a:p>
            <a:r>
              <a:rPr lang="nl-NL" dirty="0"/>
              <a:t>Er worden geen garanties gegeven, wel wordt de ingewikkelde materie behandeld met betrekking tot de verhuur van onroerende zaken (mede vanwege het toenemende aandeel van particulieren in het kader van de internet- en deeleconomie); De ingewikkeldheid wordt veroorzaakt door a) de rangorderegeling binnen de Wet IB 2001 (Box arbitrage en arbitrage binnen Box 1 zelf) en b) de gehanteerde open normen.</a:t>
            </a:r>
          </a:p>
          <a:p>
            <a:endParaRPr lang="nl-NL" dirty="0"/>
          </a:p>
          <a:p>
            <a:pPr marL="0" indent="0">
              <a:buNone/>
            </a:pPr>
            <a:endParaRPr lang="nl-NL" dirty="0"/>
          </a:p>
        </p:txBody>
      </p:sp>
    </p:spTree>
    <p:extLst>
      <p:ext uri="{BB962C8B-B14F-4D97-AF65-F5344CB8AC3E}">
        <p14:creationId xmlns:p14="http://schemas.microsoft.com/office/powerpoint/2010/main" val="315261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3C5A0-901C-9DE1-8B85-E3A4A42A5D9D}"/>
              </a:ext>
            </a:extLst>
          </p:cNvPr>
          <p:cNvSpPr>
            <a:spLocks noGrp="1"/>
          </p:cNvSpPr>
          <p:nvPr>
            <p:ph type="title"/>
          </p:nvPr>
        </p:nvSpPr>
        <p:spPr/>
        <p:txBody>
          <a:bodyPr>
            <a:normAutofit/>
          </a:bodyPr>
          <a:lstStyle/>
          <a:p>
            <a:pPr algn="ctr"/>
            <a:r>
              <a:rPr lang="nl-NL" sz="4000" dirty="0"/>
              <a:t>Analytisch heffingssysteem Wet IB 2001</a:t>
            </a:r>
          </a:p>
        </p:txBody>
      </p:sp>
      <p:sp>
        <p:nvSpPr>
          <p:cNvPr id="3" name="Tijdelijke aanduiding voor inhoud 2">
            <a:extLst>
              <a:ext uri="{FF2B5EF4-FFF2-40B4-BE49-F238E27FC236}">
                <a16:creationId xmlns:a16="http://schemas.microsoft.com/office/drawing/2014/main" id="{5536F0E8-A110-8E5F-60AF-14BB9C716659}"/>
              </a:ext>
            </a:extLst>
          </p:cNvPr>
          <p:cNvSpPr>
            <a:spLocks noGrp="1"/>
          </p:cNvSpPr>
          <p:nvPr>
            <p:ph idx="1"/>
          </p:nvPr>
        </p:nvSpPr>
        <p:spPr/>
        <p:txBody>
          <a:bodyPr/>
          <a:lstStyle/>
          <a:p>
            <a:r>
              <a:rPr lang="nl-NL" dirty="0"/>
              <a:t>Box 1 belastbaar inkomen uit werk en woning</a:t>
            </a:r>
          </a:p>
          <a:p>
            <a:r>
              <a:rPr lang="nl-NL" dirty="0"/>
              <a:t>Box 2 belastbaar inkomen uit aanmerkelijk belang </a:t>
            </a:r>
          </a:p>
          <a:p>
            <a:r>
              <a:rPr lang="nl-NL" dirty="0"/>
              <a:t>Box 3 belastbaar inkomen uit sparen en beleggen</a:t>
            </a:r>
          </a:p>
          <a:p>
            <a:pPr marL="0" indent="0">
              <a:buNone/>
            </a:pPr>
            <a:endParaRPr lang="nl-NL" dirty="0"/>
          </a:p>
          <a:p>
            <a:pPr marL="0" indent="0">
              <a:buNone/>
            </a:pPr>
            <a:r>
              <a:rPr lang="nl-NL" dirty="0"/>
              <a:t>Bron van inkomen in Box 1:</a:t>
            </a:r>
          </a:p>
          <a:p>
            <a:pPr>
              <a:buFontTx/>
              <a:buChar char="-"/>
            </a:pPr>
            <a:r>
              <a:rPr lang="nl-NL" dirty="0"/>
              <a:t>deelname aan het economische verkeer;</a:t>
            </a:r>
          </a:p>
          <a:p>
            <a:pPr>
              <a:buFontTx/>
              <a:buChar char="-"/>
            </a:pPr>
            <a:r>
              <a:rPr lang="nl-NL" dirty="0"/>
              <a:t>oogmerk om voordeel te behalen;</a:t>
            </a:r>
          </a:p>
          <a:p>
            <a:pPr>
              <a:buFontTx/>
              <a:buChar char="-"/>
            </a:pPr>
            <a:r>
              <a:rPr lang="nl-NL" dirty="0"/>
              <a:t>dit voordeel kan redelijkerwijs worden verwacht</a:t>
            </a:r>
          </a:p>
        </p:txBody>
      </p:sp>
    </p:spTree>
    <p:extLst>
      <p:ext uri="{BB962C8B-B14F-4D97-AF65-F5344CB8AC3E}">
        <p14:creationId xmlns:p14="http://schemas.microsoft.com/office/powerpoint/2010/main" val="47032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AAF172-695A-C094-AF71-306B407972BA}"/>
              </a:ext>
            </a:extLst>
          </p:cNvPr>
          <p:cNvSpPr>
            <a:spLocks noGrp="1"/>
          </p:cNvSpPr>
          <p:nvPr>
            <p:ph type="ctrTitle"/>
          </p:nvPr>
        </p:nvSpPr>
        <p:spPr>
          <a:xfrm>
            <a:off x="1524000" y="1122363"/>
            <a:ext cx="9144000" cy="653171"/>
          </a:xfrm>
        </p:spPr>
        <p:txBody>
          <a:bodyPr>
            <a:normAutofit/>
          </a:bodyPr>
          <a:lstStyle/>
          <a:p>
            <a:r>
              <a:rPr lang="nl-NL" sz="4000" dirty="0"/>
              <a:t>Rangorderegeling ex 2.14 Wet IB 2001</a:t>
            </a:r>
          </a:p>
        </p:txBody>
      </p:sp>
      <p:sp>
        <p:nvSpPr>
          <p:cNvPr id="3" name="Ondertitel 2">
            <a:extLst>
              <a:ext uri="{FF2B5EF4-FFF2-40B4-BE49-F238E27FC236}">
                <a16:creationId xmlns:a16="http://schemas.microsoft.com/office/drawing/2014/main" id="{A3FAFEE3-E4EF-BBF5-BD71-56CB20527AC1}"/>
              </a:ext>
            </a:extLst>
          </p:cNvPr>
          <p:cNvSpPr>
            <a:spLocks noGrp="1"/>
          </p:cNvSpPr>
          <p:nvPr>
            <p:ph type="subTitle" idx="1"/>
          </p:nvPr>
        </p:nvSpPr>
        <p:spPr>
          <a:xfrm>
            <a:off x="1524000" y="1890944"/>
            <a:ext cx="9144000" cy="3764132"/>
          </a:xfrm>
        </p:spPr>
        <p:txBody>
          <a:bodyPr>
            <a:normAutofit fontScale="62500" lnSpcReduction="20000"/>
          </a:bodyPr>
          <a:lstStyle/>
          <a:p>
            <a:pPr algn="l"/>
            <a:r>
              <a:rPr lang="nl-NL" dirty="0"/>
              <a:t>2.14 lid 1. Indien een voordeel op grond van meer dan een hoofdstuk, afdeling of paragraaf als bestanddeel, al dan niet vrijgesteld, van een van de belastbare inkomens zou kunnen worden aangemerkt, wordt het voordeel uitsluitend op grond van het als eerste opgenomen hoofdstuk of de als eerste opgenomen afdeling of paragraaf aangemerkt als bestanddeel van het desbetreffende belastbare inkomen.</a:t>
            </a:r>
          </a:p>
          <a:p>
            <a:pPr algn="l"/>
            <a:r>
              <a:rPr lang="nl-NL" b="1" dirty="0"/>
              <a:t>Box 1:</a:t>
            </a:r>
            <a:br>
              <a:rPr lang="nl-NL" b="1" dirty="0"/>
            </a:br>
            <a:r>
              <a:rPr lang="nl-NL" dirty="0"/>
              <a:t>Winst uit onderneming (W.U.O.), Hoofdstuk 3, afdeling 3.2 e.v.?, zo nee</a:t>
            </a:r>
            <a:br>
              <a:rPr lang="nl-NL" dirty="0"/>
            </a:br>
            <a:endParaRPr lang="nl-NL" dirty="0"/>
          </a:p>
          <a:p>
            <a:pPr algn="l"/>
            <a:r>
              <a:rPr lang="nl-NL" dirty="0"/>
              <a:t>Resultaat uit overige werkzaamheden (R.O.W.), Hoofdstuk 3, afdeling 3.4 e.v.?, zo nee</a:t>
            </a:r>
            <a:br>
              <a:rPr lang="nl-NL" dirty="0"/>
            </a:br>
            <a:endParaRPr lang="nl-NL" dirty="0"/>
          </a:p>
          <a:p>
            <a:pPr algn="l"/>
            <a:r>
              <a:rPr lang="nl-NL" dirty="0"/>
              <a:t>Belastbare inkomsten uit eigen woning, Hoofdstuk 3, afdeling 3.6 e.v.? zo nee</a:t>
            </a:r>
          </a:p>
          <a:p>
            <a:pPr algn="l"/>
            <a:endParaRPr lang="nl-NL" dirty="0"/>
          </a:p>
          <a:p>
            <a:pPr algn="l"/>
            <a:r>
              <a:rPr lang="nl-NL" b="1" dirty="0"/>
              <a:t>Box 2:</a:t>
            </a:r>
            <a:r>
              <a:rPr lang="nl-NL" dirty="0"/>
              <a:t> </a:t>
            </a:r>
            <a:br>
              <a:rPr lang="nl-NL" dirty="0"/>
            </a:br>
            <a:r>
              <a:rPr lang="nl-NL" dirty="0"/>
              <a:t>Belastbaar inkomen uit aanmerkelijk belang, Hoofdstuk 4, afdeling 4.1 e.v.? zo nee</a:t>
            </a:r>
          </a:p>
          <a:p>
            <a:pPr algn="l"/>
            <a:br>
              <a:rPr lang="nl-NL" dirty="0"/>
            </a:br>
            <a:r>
              <a:rPr lang="nl-NL" b="1" dirty="0"/>
              <a:t>Box 3:</a:t>
            </a:r>
            <a:br>
              <a:rPr lang="nl-NL" b="1" dirty="0"/>
            </a:br>
            <a:r>
              <a:rPr lang="nl-NL" dirty="0"/>
              <a:t>Belastbaar inkomen uit sparen en beleggen, Hoofdstuk 5, afdeling 5.1 e.v.? zo nee, dan onbelast</a:t>
            </a:r>
          </a:p>
          <a:p>
            <a:pPr algn="l"/>
            <a:endParaRPr lang="nl-NL" dirty="0"/>
          </a:p>
          <a:p>
            <a:pPr algn="l"/>
            <a:endParaRPr lang="nl-NL" dirty="0"/>
          </a:p>
          <a:p>
            <a:pPr algn="l"/>
            <a:endParaRPr lang="nl-NL" dirty="0"/>
          </a:p>
          <a:p>
            <a:pPr algn="l"/>
            <a:endParaRPr lang="nl-NL" dirty="0"/>
          </a:p>
        </p:txBody>
      </p:sp>
    </p:spTree>
    <p:extLst>
      <p:ext uri="{BB962C8B-B14F-4D97-AF65-F5344CB8AC3E}">
        <p14:creationId xmlns:p14="http://schemas.microsoft.com/office/powerpoint/2010/main" val="25827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C1465-E756-DA20-69C5-6686135A05B3}"/>
              </a:ext>
            </a:extLst>
          </p:cNvPr>
          <p:cNvSpPr>
            <a:spLocks noGrp="1"/>
          </p:cNvSpPr>
          <p:nvPr>
            <p:ph type="ctrTitle"/>
          </p:nvPr>
        </p:nvSpPr>
        <p:spPr>
          <a:xfrm>
            <a:off x="1524000" y="1122363"/>
            <a:ext cx="9144000" cy="670926"/>
          </a:xfrm>
        </p:spPr>
        <p:txBody>
          <a:bodyPr>
            <a:normAutofit/>
          </a:bodyPr>
          <a:lstStyle/>
          <a:p>
            <a:r>
              <a:rPr lang="nl-NL" sz="4000" dirty="0"/>
              <a:t>Winst uit onderneming</a:t>
            </a:r>
          </a:p>
        </p:txBody>
      </p:sp>
      <p:sp>
        <p:nvSpPr>
          <p:cNvPr id="3" name="Ondertitel 2">
            <a:extLst>
              <a:ext uri="{FF2B5EF4-FFF2-40B4-BE49-F238E27FC236}">
                <a16:creationId xmlns:a16="http://schemas.microsoft.com/office/drawing/2014/main" id="{B66596C4-844F-15EC-816F-82B9905BB2EA}"/>
              </a:ext>
            </a:extLst>
          </p:cNvPr>
          <p:cNvSpPr>
            <a:spLocks noGrp="1"/>
          </p:cNvSpPr>
          <p:nvPr>
            <p:ph type="subTitle" idx="1"/>
          </p:nvPr>
        </p:nvSpPr>
        <p:spPr>
          <a:xfrm>
            <a:off x="1524000" y="1970843"/>
            <a:ext cx="9144000" cy="4887157"/>
          </a:xfrm>
        </p:spPr>
        <p:txBody>
          <a:bodyPr>
            <a:normAutofit fontScale="62500" lnSpcReduction="20000"/>
          </a:bodyPr>
          <a:lstStyle/>
          <a:p>
            <a:pPr algn="l"/>
            <a:r>
              <a:rPr lang="nl-NL" dirty="0"/>
              <a:t>gangbare definitie volgens rechtspraak:</a:t>
            </a:r>
          </a:p>
          <a:p>
            <a:r>
              <a:rPr lang="nl-NL" dirty="0"/>
              <a:t>‘Een </a:t>
            </a:r>
            <a:r>
              <a:rPr lang="nl-NL" u="sng" dirty="0"/>
              <a:t>duurzame</a:t>
            </a:r>
            <a:r>
              <a:rPr lang="nl-NL" dirty="0"/>
              <a:t> organisatie van arbeid en </a:t>
            </a:r>
            <a:r>
              <a:rPr lang="nl-NL" i="1" dirty="0"/>
              <a:t>kapitaal</a:t>
            </a:r>
            <a:r>
              <a:rPr lang="nl-NL" dirty="0"/>
              <a:t> welke door deelname aan het economische verkeer, beoogt winst te behalen (en deze winst ook redelijkerwijs te verwachten moet zijn)’</a:t>
            </a:r>
          </a:p>
          <a:p>
            <a:pPr algn="l"/>
            <a:endParaRPr lang="nl-NL" dirty="0"/>
          </a:p>
          <a:p>
            <a:pPr marL="342900" indent="-342900" algn="l">
              <a:buFont typeface="Arial" panose="020B0604020202020204" pitchFamily="34" charset="0"/>
              <a:buChar char="•"/>
            </a:pPr>
            <a:r>
              <a:rPr lang="nl-NL" dirty="0"/>
              <a:t>duurzaamheid: streven naar duurzaamheid van de ondernemingsactiviteiten alsmede van de onderneming zelf.</a:t>
            </a:r>
          </a:p>
          <a:p>
            <a:pPr algn="l"/>
            <a:br>
              <a:rPr lang="nl-NL" dirty="0"/>
            </a:br>
            <a:r>
              <a:rPr lang="nl-NL" dirty="0"/>
              <a:t>Overige elementen zijn (niet uitputtend):</a:t>
            </a:r>
            <a:br>
              <a:rPr lang="nl-NL" dirty="0"/>
            </a:br>
            <a:br>
              <a:rPr lang="nl-NL" dirty="0"/>
            </a:br>
            <a:r>
              <a:rPr lang="nl-NL" dirty="0"/>
              <a:t>- Aard en omvang van de activiteiten;</a:t>
            </a:r>
            <a:br>
              <a:rPr lang="nl-NL" dirty="0"/>
            </a:br>
            <a:r>
              <a:rPr lang="nl-NL" dirty="0"/>
              <a:t>- Wordt er ondernemersrisico gelopen;</a:t>
            </a:r>
            <a:br>
              <a:rPr lang="nl-NL" dirty="0"/>
            </a:br>
            <a:r>
              <a:rPr lang="nl-NL" dirty="0"/>
              <a:t>- Worden investeringen gedaan;</a:t>
            </a:r>
            <a:br>
              <a:rPr lang="nl-NL" dirty="0"/>
            </a:br>
            <a:r>
              <a:rPr lang="nl-NL" dirty="0"/>
              <a:t>- Is de winst redelijkerwijs te verwachten;</a:t>
            </a:r>
            <a:br>
              <a:rPr lang="nl-NL" dirty="0"/>
            </a:br>
            <a:r>
              <a:rPr lang="nl-NL" dirty="0"/>
              <a:t>- Wat is de omvang van de resultaten;</a:t>
            </a:r>
            <a:br>
              <a:rPr lang="nl-NL" dirty="0"/>
            </a:br>
            <a:r>
              <a:rPr lang="nl-NL" dirty="0"/>
              <a:t>- Wordt er geadverteerd;</a:t>
            </a:r>
            <a:br>
              <a:rPr lang="nl-NL" dirty="0"/>
            </a:br>
            <a:r>
              <a:rPr lang="nl-NL" dirty="0"/>
              <a:t>- Zijn er meerdere opdrachtgevers, etc.</a:t>
            </a:r>
          </a:p>
          <a:p>
            <a:pPr algn="l"/>
            <a:br>
              <a:rPr lang="nl-NL" dirty="0"/>
            </a:br>
            <a:r>
              <a:rPr lang="nl-NL" dirty="0"/>
              <a:t>Artikel 317, lid 1, sub c: gebruiksvergoeding aftrekbaar tot ten hoogste het voordeel uit sparen en beleggen ingeval sprake is van tot het </a:t>
            </a:r>
            <a:r>
              <a:rPr lang="nl-NL" dirty="0" err="1"/>
              <a:t>privé-vermogen</a:t>
            </a:r>
            <a:r>
              <a:rPr lang="nl-NL" dirty="0"/>
              <a:t> van de belastingplichtige behorende of door hem in privé gehuurde bezittingen die worden gebruikt voor het behalen van winst uit onderneming. </a:t>
            </a:r>
            <a:br>
              <a:rPr lang="nl-NL" dirty="0"/>
            </a:br>
            <a:r>
              <a:rPr lang="nl-NL" dirty="0"/>
              <a:t>Dat is het geval bij een onroerende zaak met keuzevermogen en waarbij gekozen is voor de keuze volledig privé vermogen.</a:t>
            </a:r>
            <a:br>
              <a:rPr lang="nl-NL" dirty="0"/>
            </a:br>
            <a:br>
              <a:rPr lang="nl-NL" dirty="0"/>
            </a:br>
            <a:r>
              <a:rPr lang="nl-NL" dirty="0"/>
              <a:t>Ingeval van verhuur tot ten hoogste het evenredig deel van de huurprijs dat kan worden toegerend aan de periode van het gebruik van de bezitting in de onderneming, alsmede een evenredig deel van de kosten die in huurverhoudingen door de huurder plegen te worden gedragen.</a:t>
            </a:r>
          </a:p>
          <a:p>
            <a:pPr algn="l"/>
            <a:endParaRPr lang="nl-NL" dirty="0"/>
          </a:p>
          <a:p>
            <a:pPr algn="l"/>
            <a:endParaRPr lang="nl-NL" dirty="0"/>
          </a:p>
          <a:p>
            <a:endParaRPr lang="nl-NL" dirty="0"/>
          </a:p>
        </p:txBody>
      </p:sp>
    </p:spTree>
    <p:extLst>
      <p:ext uri="{BB962C8B-B14F-4D97-AF65-F5344CB8AC3E}">
        <p14:creationId xmlns:p14="http://schemas.microsoft.com/office/powerpoint/2010/main" val="198825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DC277-906F-C50A-B676-E6454E69C073}"/>
              </a:ext>
            </a:extLst>
          </p:cNvPr>
          <p:cNvSpPr>
            <a:spLocks noGrp="1"/>
          </p:cNvSpPr>
          <p:nvPr>
            <p:ph type="ctrTitle"/>
          </p:nvPr>
        </p:nvSpPr>
        <p:spPr>
          <a:xfrm>
            <a:off x="1524000" y="1118586"/>
            <a:ext cx="9144000" cy="798991"/>
          </a:xfrm>
        </p:spPr>
        <p:txBody>
          <a:bodyPr>
            <a:normAutofit fontScale="90000"/>
          </a:bodyPr>
          <a:lstStyle/>
          <a:p>
            <a:r>
              <a:rPr lang="nl-NL" sz="4000" dirty="0"/>
              <a:t>Resultaat uit overige werkzaamheden</a:t>
            </a:r>
            <a:br>
              <a:rPr lang="nl-NL" sz="4000" dirty="0"/>
            </a:br>
            <a:r>
              <a:rPr lang="nl-NL" sz="4000" dirty="0"/>
              <a:t>(vangnetbepaling)</a:t>
            </a:r>
          </a:p>
        </p:txBody>
      </p:sp>
      <p:sp>
        <p:nvSpPr>
          <p:cNvPr id="3" name="Ondertitel 2">
            <a:extLst>
              <a:ext uri="{FF2B5EF4-FFF2-40B4-BE49-F238E27FC236}">
                <a16:creationId xmlns:a16="http://schemas.microsoft.com/office/drawing/2014/main" id="{8637CD87-7D32-1AF1-4DBD-30585D36B936}"/>
              </a:ext>
            </a:extLst>
          </p:cNvPr>
          <p:cNvSpPr>
            <a:spLocks noGrp="1"/>
          </p:cNvSpPr>
          <p:nvPr>
            <p:ph type="subTitle" idx="1"/>
          </p:nvPr>
        </p:nvSpPr>
        <p:spPr>
          <a:xfrm>
            <a:off x="1524000" y="2299317"/>
            <a:ext cx="9144000" cy="4558683"/>
          </a:xfrm>
        </p:spPr>
        <p:txBody>
          <a:bodyPr>
            <a:normAutofit fontScale="92500" lnSpcReduction="10000"/>
          </a:bodyPr>
          <a:lstStyle/>
          <a:p>
            <a:pPr algn="l"/>
            <a:r>
              <a:rPr lang="nl-NL" sz="1800" dirty="0"/>
              <a:t>3.90 Belastbaar resultaat uit overige werkzaamheden is het gezamenlijke bedrag van het resultaat uit een of meer werkzaamheden die geen belastbare winst of belastbaar loon genereren verminderd met de terbeschikkingstellingsvrijstelling. </a:t>
            </a:r>
            <a:br>
              <a:rPr lang="nl-NL" sz="1800" dirty="0"/>
            </a:br>
            <a:br>
              <a:rPr lang="nl-NL" sz="1800" dirty="0"/>
            </a:br>
            <a:r>
              <a:rPr lang="nl-NL" sz="1800" b="1" dirty="0"/>
              <a:t>specifiek</a:t>
            </a:r>
          </a:p>
          <a:p>
            <a:pPr algn="l"/>
            <a:r>
              <a:rPr lang="nl-NL" sz="1800" dirty="0"/>
              <a:t>3.91 lid 1, letter c Wet IB 2001</a:t>
            </a:r>
          </a:p>
          <a:p>
            <a:pPr algn="l"/>
            <a:r>
              <a:rPr lang="nl-NL" sz="1800" dirty="0"/>
              <a:t>‘onder werkzaamheid wordt mede verstaan het rendabel maken van vermogen op een wijze </a:t>
            </a:r>
            <a:r>
              <a:rPr lang="nl-NL" sz="1800" i="1" u="sng" dirty="0"/>
              <a:t>die normaal, actief vermogensbeheer te buiten gaat</a:t>
            </a:r>
            <a:r>
              <a:rPr lang="nl-NL" sz="1800" dirty="0"/>
              <a:t>, zoals bij het uitponden van onroerende zaken, het in belangrijke door belastingplichtige zelf verrichten van groot onderhoud of andere aanpassingen aan een zaak, of het aanwenden door de belastingplichtige van voorkennis of daarmee vergelijkbare bijzondere vormen van kennis.’</a:t>
            </a:r>
          </a:p>
          <a:p>
            <a:pPr algn="l"/>
            <a:br>
              <a:rPr lang="nl-NL" sz="1800" dirty="0"/>
            </a:br>
            <a:r>
              <a:rPr lang="nl-NL" sz="1800" dirty="0"/>
              <a:t>Veronderstelt: arbeid / werkzaamheden</a:t>
            </a:r>
          </a:p>
          <a:p>
            <a:pPr algn="l"/>
            <a:r>
              <a:rPr lang="nl-NL" sz="1800" b="1" dirty="0"/>
              <a:t>Open norm: ‘</a:t>
            </a:r>
            <a:r>
              <a:rPr lang="nl-NL" sz="1800" i="1" dirty="0"/>
              <a:t>die normaal, actief vermogensbeheer te buiten gaat’, moet worden ingevuld door rechtspraak. Huidige reden van rechtsonzekerheid. Feiten en omstandigheden zijn daarom relevant voor elke casus. Rechtspraak vult de norm in, tenzij de wetgever afbakening codificeert.</a:t>
            </a:r>
          </a:p>
          <a:p>
            <a:pPr algn="l"/>
            <a:r>
              <a:rPr lang="nl-NL" sz="1800" i="1" dirty="0"/>
              <a:t>Is sprake van normaal actief vermogensbeheer, dan zal moeten worden beoordeeld of de Eigenwoning regeling van toepassing is.</a:t>
            </a:r>
          </a:p>
          <a:p>
            <a:pPr algn="l"/>
            <a:endParaRPr lang="nl-NL" sz="1800" dirty="0"/>
          </a:p>
          <a:p>
            <a:pPr algn="l"/>
            <a:endParaRPr lang="nl-NL" dirty="0"/>
          </a:p>
        </p:txBody>
      </p:sp>
    </p:spTree>
    <p:extLst>
      <p:ext uri="{BB962C8B-B14F-4D97-AF65-F5344CB8AC3E}">
        <p14:creationId xmlns:p14="http://schemas.microsoft.com/office/powerpoint/2010/main" val="365103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C32709-A5AE-C010-2078-A4A89A095B9C}"/>
              </a:ext>
            </a:extLst>
          </p:cNvPr>
          <p:cNvSpPr>
            <a:spLocks noGrp="1"/>
          </p:cNvSpPr>
          <p:nvPr>
            <p:ph type="ctrTitle"/>
          </p:nvPr>
        </p:nvSpPr>
        <p:spPr>
          <a:xfrm>
            <a:off x="1524000" y="1122363"/>
            <a:ext cx="9144000" cy="910623"/>
          </a:xfrm>
        </p:spPr>
        <p:txBody>
          <a:bodyPr>
            <a:normAutofit fontScale="90000"/>
          </a:bodyPr>
          <a:lstStyle/>
          <a:p>
            <a:r>
              <a:rPr lang="nl-NL" dirty="0"/>
              <a:t>Eigen woning</a:t>
            </a:r>
          </a:p>
        </p:txBody>
      </p:sp>
      <p:sp>
        <p:nvSpPr>
          <p:cNvPr id="3" name="Ondertitel 2">
            <a:extLst>
              <a:ext uri="{FF2B5EF4-FFF2-40B4-BE49-F238E27FC236}">
                <a16:creationId xmlns:a16="http://schemas.microsoft.com/office/drawing/2014/main" id="{5133AA52-7E5B-087B-7326-BBCE688F1B00}"/>
              </a:ext>
            </a:extLst>
          </p:cNvPr>
          <p:cNvSpPr>
            <a:spLocks noGrp="1"/>
          </p:cNvSpPr>
          <p:nvPr>
            <p:ph type="subTitle" idx="1"/>
          </p:nvPr>
        </p:nvSpPr>
        <p:spPr>
          <a:xfrm>
            <a:off x="1524000" y="2192785"/>
            <a:ext cx="9144000" cy="4483223"/>
          </a:xfrm>
        </p:spPr>
        <p:txBody>
          <a:bodyPr>
            <a:normAutofit fontScale="55000" lnSpcReduction="20000"/>
          </a:bodyPr>
          <a:lstStyle/>
          <a:p>
            <a:pPr algn="l"/>
            <a:r>
              <a:rPr lang="nl-NL" dirty="0"/>
              <a:t>3.111, lid 1: In deze afdeling en de daarop berustende bepalingen wordt verstaan onder eigen woning: een gebouw, een duurzaam aan een plaats gebonden schip of woonwagen als bedoeld in artikel 1, onder l, van de Wet op de huurtoeslag, of een gedeelte van een gebouw, een schip of een woonwagen, met de daartoe behorende aanhorigheden, </a:t>
            </a:r>
            <a:r>
              <a:rPr lang="nl-NL" dirty="0" err="1"/>
              <a:t>voorzover</a:t>
            </a:r>
            <a:r>
              <a:rPr lang="nl-NL" dirty="0"/>
              <a:t> dat de belastingplichtige of personen die behoren tot zijn huishouden </a:t>
            </a:r>
            <a:r>
              <a:rPr lang="nl-NL" u="sng" dirty="0"/>
              <a:t>anders dan tijdelijk als hoofdverblijf ter beschikking staat</a:t>
            </a:r>
            <a:r>
              <a:rPr lang="nl-NL" dirty="0"/>
              <a:t>, etc.</a:t>
            </a:r>
          </a:p>
          <a:p>
            <a:pPr algn="l"/>
            <a:endParaRPr lang="nl-NL" dirty="0"/>
          </a:p>
          <a:p>
            <a:pPr algn="l"/>
            <a:r>
              <a:rPr lang="nl-NL" b="1" dirty="0"/>
              <a:t>specifiek</a:t>
            </a:r>
          </a:p>
          <a:p>
            <a:pPr algn="l"/>
            <a:r>
              <a:rPr lang="nl-NL" dirty="0"/>
              <a:t>3.111, lid 7 Het </a:t>
            </a:r>
            <a:r>
              <a:rPr lang="nl-NL" b="1" dirty="0"/>
              <a:t>tijdelijk</a:t>
            </a:r>
            <a:r>
              <a:rPr lang="nl-NL" dirty="0"/>
              <a:t> ter beschikking stellen van een woning aan derden, ontneemt daaraan niet het karakter van een hoofdverblijf.</a:t>
            </a:r>
          </a:p>
          <a:p>
            <a:pPr algn="l"/>
            <a:endParaRPr lang="nl-NL" dirty="0"/>
          </a:p>
          <a:p>
            <a:pPr algn="l"/>
            <a:r>
              <a:rPr lang="nl-NL" dirty="0"/>
              <a:t>3.113 Met betrekking tot de eigen woning die tijdelijk ter beschikking is gesteld aan derden wordt het ingevolge artikel 3.112 als voordelen uit eigen woning in aanmerking te nemen bedrag (= eigenwoningforfait) vermeerderd met 70% van de voordelen ter zake van het ter beschikking stellen.</a:t>
            </a:r>
          </a:p>
          <a:p>
            <a:pPr algn="l"/>
            <a:endParaRPr lang="nl-NL" dirty="0"/>
          </a:p>
          <a:p>
            <a:pPr algn="l"/>
            <a:r>
              <a:rPr lang="nl-NL" dirty="0"/>
              <a:t>3.114 Kamerverhuurvrijstelling </a:t>
            </a:r>
            <a:br>
              <a:rPr lang="nl-NL" dirty="0"/>
            </a:br>
            <a:r>
              <a:rPr lang="nl-NL" dirty="0"/>
              <a:t>Indien de opbrengsten uit het </a:t>
            </a:r>
            <a:r>
              <a:rPr lang="nl-NL" b="1" dirty="0"/>
              <a:t>anders dan voor korte duur </a:t>
            </a:r>
            <a:r>
              <a:rPr lang="nl-NL" dirty="0"/>
              <a:t>ter beschikking stellen van al dan niet gestoffeerde of gemeubileerde woonruimte die </a:t>
            </a:r>
            <a:r>
              <a:rPr lang="nl-NL" u="sng" dirty="0"/>
              <a:t>geen zelfstandige </a:t>
            </a:r>
            <a:r>
              <a:rPr lang="nl-NL" dirty="0"/>
              <a:t>woning vormt en deel uitmaakt van de woning die de belastingplichtige anders dan tijdelijk als hoofdverblijf ter beschikking staat, niet meer dan bedragen dan € 5.711 per jaar, wordt die woonruimte aangemerkt als onderdeel van de eigen woning en worden de voordelen, andere dan bedoeld in artikel 3.112, eerste lid, niet in aanmerking genomen.</a:t>
            </a:r>
          </a:p>
          <a:p>
            <a:pPr algn="l"/>
            <a:endParaRPr lang="nl-NL" dirty="0"/>
          </a:p>
          <a:p>
            <a:pPr algn="l"/>
            <a:r>
              <a:rPr lang="nl-NL" dirty="0"/>
              <a:t>Is geen sprake van het </a:t>
            </a:r>
            <a:r>
              <a:rPr lang="nl-NL" b="1" dirty="0"/>
              <a:t>tijdelijk</a:t>
            </a:r>
            <a:r>
              <a:rPr lang="nl-NL" dirty="0"/>
              <a:t> ter beschikking stellen van een eigen woning aan derden en is de kamerverhuurvrijstelling niet van toepassing, dan zal de heffing (voor dat deel) plaatsvinden in Box 3.</a:t>
            </a:r>
          </a:p>
          <a:p>
            <a:pPr algn="l"/>
            <a:endParaRPr lang="nl-NL" dirty="0"/>
          </a:p>
        </p:txBody>
      </p:sp>
    </p:spTree>
    <p:extLst>
      <p:ext uri="{BB962C8B-B14F-4D97-AF65-F5344CB8AC3E}">
        <p14:creationId xmlns:p14="http://schemas.microsoft.com/office/powerpoint/2010/main" val="40691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0AA46F-2469-E99D-F378-B707598EA45E}"/>
              </a:ext>
            </a:extLst>
          </p:cNvPr>
          <p:cNvSpPr>
            <a:spLocks noGrp="1"/>
          </p:cNvSpPr>
          <p:nvPr>
            <p:ph type="ctrTitle"/>
          </p:nvPr>
        </p:nvSpPr>
        <p:spPr/>
        <p:txBody>
          <a:bodyPr/>
          <a:lstStyle/>
          <a:p>
            <a:r>
              <a:rPr lang="nl-NL" dirty="0"/>
              <a:t>Box 2</a:t>
            </a:r>
          </a:p>
        </p:txBody>
      </p:sp>
      <p:sp>
        <p:nvSpPr>
          <p:cNvPr id="3" name="Ondertitel 2">
            <a:extLst>
              <a:ext uri="{FF2B5EF4-FFF2-40B4-BE49-F238E27FC236}">
                <a16:creationId xmlns:a16="http://schemas.microsoft.com/office/drawing/2014/main" id="{982DCAAC-43CB-4E5E-2C24-B7B0FAA6CC11}"/>
              </a:ext>
            </a:extLst>
          </p:cNvPr>
          <p:cNvSpPr>
            <a:spLocks noGrp="1"/>
          </p:cNvSpPr>
          <p:nvPr>
            <p:ph type="subTitle" idx="1"/>
          </p:nvPr>
        </p:nvSpPr>
        <p:spPr/>
        <p:txBody>
          <a:bodyPr/>
          <a:lstStyle/>
          <a:p>
            <a:pPr algn="l"/>
            <a:r>
              <a:rPr lang="nl-NL" dirty="0"/>
              <a:t>Onroerende zaken die worden geëxploiteerd via een B.V. of N.V. of een andersoortig lichaam met een in aandelen verdeeld kapitaal. Deze Box zal verder niet worden behandeld.</a:t>
            </a:r>
          </a:p>
        </p:txBody>
      </p:sp>
    </p:spTree>
    <p:extLst>
      <p:ext uri="{BB962C8B-B14F-4D97-AF65-F5344CB8AC3E}">
        <p14:creationId xmlns:p14="http://schemas.microsoft.com/office/powerpoint/2010/main" val="394829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0A6620-247B-F3AC-2C17-F5F1F8302C6F}"/>
              </a:ext>
            </a:extLst>
          </p:cNvPr>
          <p:cNvSpPr>
            <a:spLocks noGrp="1"/>
          </p:cNvSpPr>
          <p:nvPr>
            <p:ph type="title"/>
          </p:nvPr>
        </p:nvSpPr>
        <p:spPr/>
        <p:txBody>
          <a:bodyPr/>
          <a:lstStyle/>
          <a:p>
            <a:pPr algn="ctr"/>
            <a:r>
              <a:rPr lang="nl-NL" dirty="0"/>
              <a:t>Box 3</a:t>
            </a:r>
          </a:p>
        </p:txBody>
      </p:sp>
      <p:sp>
        <p:nvSpPr>
          <p:cNvPr id="3" name="Tijdelijke aanduiding voor inhoud 2">
            <a:extLst>
              <a:ext uri="{FF2B5EF4-FFF2-40B4-BE49-F238E27FC236}">
                <a16:creationId xmlns:a16="http://schemas.microsoft.com/office/drawing/2014/main" id="{B6998EF4-D267-D2A2-EB19-FC90CC838BBC}"/>
              </a:ext>
            </a:extLst>
          </p:cNvPr>
          <p:cNvSpPr>
            <a:spLocks noGrp="1"/>
          </p:cNvSpPr>
          <p:nvPr>
            <p:ph idx="1"/>
          </p:nvPr>
        </p:nvSpPr>
        <p:spPr/>
        <p:txBody>
          <a:bodyPr/>
          <a:lstStyle/>
          <a:p>
            <a:r>
              <a:rPr lang="nl-NL" dirty="0"/>
              <a:t>De waarde van het verhuurde gedeelte van de onroerende zaak per </a:t>
            </a:r>
            <a:br>
              <a:rPr lang="nl-NL" dirty="0"/>
            </a:br>
            <a:r>
              <a:rPr lang="nl-NL" dirty="0"/>
              <a:t>1-1 van ieder jaar behoort tot de bezittingen;</a:t>
            </a:r>
          </a:p>
          <a:p>
            <a:r>
              <a:rPr lang="nl-NL" dirty="0"/>
              <a:t>De schuld op de onroerende zaak per 1-1- van ieder jaar wordt op de bezittingen in mindering gebracht, rekening houdend met een drempel;</a:t>
            </a:r>
          </a:p>
          <a:p>
            <a:r>
              <a:rPr lang="nl-NL" dirty="0"/>
              <a:t>Huurbaten zijn onbelast, kosten zijn niet aftrekbaar.</a:t>
            </a:r>
          </a:p>
        </p:txBody>
      </p:sp>
    </p:spTree>
    <p:extLst>
      <p:ext uri="{BB962C8B-B14F-4D97-AF65-F5344CB8AC3E}">
        <p14:creationId xmlns:p14="http://schemas.microsoft.com/office/powerpoint/2010/main" val="182547421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2529</Words>
  <Application>Microsoft Office PowerPoint</Application>
  <PresentationFormat>Breedbeeld</PresentationFormat>
  <Paragraphs>107</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Calibri Light</vt:lpstr>
      <vt:lpstr>RO Sans</vt:lpstr>
      <vt:lpstr>Kantoorthema</vt:lpstr>
      <vt:lpstr>Verhuur van onroerende zaken</vt:lpstr>
      <vt:lpstr>Introductie</vt:lpstr>
      <vt:lpstr>Analytisch heffingssysteem Wet IB 2001</vt:lpstr>
      <vt:lpstr>Rangorderegeling ex 2.14 Wet IB 2001</vt:lpstr>
      <vt:lpstr>Winst uit onderneming</vt:lpstr>
      <vt:lpstr>Resultaat uit overige werkzaamheden (vangnetbepaling)</vt:lpstr>
      <vt:lpstr>Eigen woning</vt:lpstr>
      <vt:lpstr>Box 2</vt:lpstr>
      <vt:lpstr>Box 3</vt:lpstr>
      <vt:lpstr>Heffing Box 1</vt:lpstr>
      <vt:lpstr>Heffing Box 3</vt:lpstr>
      <vt:lpstr>Arbitrage Box 1 vs Box 3</vt:lpstr>
      <vt:lpstr>Arbitrage Box 1 vs Box 3, afpellen</vt:lpstr>
      <vt:lpstr>Bed &amp; Breakfast</vt:lpstr>
      <vt:lpstr>Omzetbelasting, al snel ondernemer</vt:lpstr>
      <vt:lpstr>Casuïstiek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Verhuur van onroerende zaken</dc:title>
  <dc:creator>Sang Ho Dijkman</dc:creator>
  <cp:lastModifiedBy>Jenny Dijkman</cp:lastModifiedBy>
  <cp:revision>11</cp:revision>
  <cp:lastPrinted>2022-09-27T08:57:48Z</cp:lastPrinted>
  <dcterms:created xsi:type="dcterms:W3CDTF">2022-09-25T15:15:21Z</dcterms:created>
  <dcterms:modified xsi:type="dcterms:W3CDTF">2022-09-27T09:24:35Z</dcterms:modified>
</cp:coreProperties>
</file>